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2" r:id="rId49"/>
    <p:sldId id="301" r:id="rId50"/>
  </p:sldIdLst>
  <p:sldSz cx="12192000" cy="6858000"/>
  <p:notesSz cx="6858000" cy="12192000"/>
  <p:custDataLst>
    <p:tags r:id="rId5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4" Type="http://schemas.openxmlformats.org/officeDocument/2006/relationships/tags" Target="tags/tag1.xml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重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中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2170917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c2bd47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5403f9f8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dae6f1000895196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6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43.xml"/><Relationship Id="rId2" Type="http://schemas.openxmlformats.org/officeDocument/2006/relationships/slide" Target="slide31.xml"/><Relationship Id="rId1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P_6_BD#959aa78ff?colgroup=10,8,16&amp;vcp=1&amp;pid=64f518902&amp;color=0,0,0&amp;mp=1&amp;vtp=1&amp;bt=1&amp;bbb=1&amp;hb=1"/>
          <p:cNvGraphicFramePr>
            <a:graphicFrameLocks noGrp="1"/>
          </p:cNvGraphicFramePr>
          <p:nvPr/>
        </p:nvGraphicFramePr>
        <p:xfrm>
          <a:off x="502920" y="2510570"/>
          <a:ext cx="11155680" cy="2909888"/>
        </p:xfrm>
        <a:graphic>
          <a:graphicData uri="http://schemas.openxmlformats.org/drawingml/2006/table">
            <a:tbl>
              <a:tblPr/>
              <a:tblGrid>
                <a:gridCol w="3236976"/>
                <a:gridCol w="2761488"/>
                <a:gridCol w="5157216"/>
              </a:tblGrid>
              <a:tr h="97605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ing形式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事物作主语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使人感到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.那听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起来很有趣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movie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.我对这部有趣的电影感兴趣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959aa78ff?colgroup=10,8,16&amp;vcp=1&amp;pid=64f518902&amp;color=0,0,0&amp;mp=1&amp;vtp=1&amp;bt=1&amp;bbb=1"/>
          <p:cNvSpPr txBox="1"/>
          <p:nvPr/>
        </p:nvSpPr>
        <p:spPr>
          <a:xfrm>
            <a:off x="11043047" y="189411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_6_BD#959aa78ff?colgroup=10,8,16&amp;vcp=1&amp;pid=64f518902&amp;color=0,0,0&amp;mp=1&amp;vtp=1&amp;bt=1&amp;bbb=1&amp;hb=1"/>
          <p:cNvGraphicFramePr>
            <a:graphicFrameLocks noGrp="1"/>
          </p:cNvGraphicFramePr>
          <p:nvPr/>
        </p:nvGraphicFramePr>
        <p:xfrm>
          <a:off x="502920" y="2272826"/>
          <a:ext cx="11155680" cy="3385376"/>
        </p:xfrm>
        <a:graphic>
          <a:graphicData uri="http://schemas.openxmlformats.org/drawingml/2006/table">
            <a:tbl>
              <a:tblPr/>
              <a:tblGrid>
                <a:gridCol w="3236976"/>
                <a:gridCol w="2761488"/>
                <a:gridCol w="5157216"/>
              </a:tblGrid>
              <a:tr h="97605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ing形式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事物作主语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使人感到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exciting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excited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exciting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film,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especially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ending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.它是一部激动人心的电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尤其是结尾部分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children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excited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子们很兴奋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959aa78ff?colgroup=10,8,16&amp;vcp=1&amp;pid=64f518902&amp;color=0,0,0&amp;mp=1&amp;vtp=1&amp;bt=1&amp;bbb=1"/>
          <p:cNvSpPr txBox="1"/>
          <p:nvPr/>
        </p:nvSpPr>
        <p:spPr>
          <a:xfrm>
            <a:off x="11043047" y="165636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P_6_BD#959aa78ff?colgroup=10,8,16&amp;vcp=1&amp;pid=64f518902&amp;color=0,0,0&amp;mp=1&amp;vtp=1&amp;bt=1&amp;bbb=1&amp;hb=1"/>
          <p:cNvGraphicFramePr>
            <a:graphicFrameLocks noGrp="1"/>
          </p:cNvGraphicFramePr>
          <p:nvPr/>
        </p:nvGraphicFramePr>
        <p:xfrm>
          <a:off x="502920" y="2035082"/>
          <a:ext cx="11155680" cy="3860864"/>
        </p:xfrm>
        <a:graphic>
          <a:graphicData uri="http://schemas.openxmlformats.org/drawingml/2006/table">
            <a:tbl>
              <a:tblPr/>
              <a:tblGrid>
                <a:gridCol w="3236976"/>
                <a:gridCol w="2761488"/>
                <a:gridCol w="5157216"/>
              </a:tblGrid>
              <a:tr h="97605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ing形式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事物作主语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使人感到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8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light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.它在早晨的光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线下看起来甚至更悦目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King.我很高兴再次见到你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夫人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959aa78ff?colgroup=10,8,16&amp;vcp=1&amp;pid=64f518902&amp;color=0,0,0&amp;mp=1&amp;vtp=1&amp;bt=1&amp;bbb=1"/>
          <p:cNvSpPr txBox="1"/>
          <p:nvPr/>
        </p:nvSpPr>
        <p:spPr>
          <a:xfrm>
            <a:off x="11043047" y="141862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P_6_BD#959aa78ff?colgroup=10,8,16&amp;vcp=1&amp;pid=64f518902&amp;color=0,0,0&amp;mp=1&amp;vtp=1&amp;bt=1&amp;bbb=1&amp;hb=1"/>
          <p:cNvGraphicFramePr>
            <a:graphicFrameLocks noGrp="1"/>
          </p:cNvGraphicFramePr>
          <p:nvPr/>
        </p:nvGraphicFramePr>
        <p:xfrm>
          <a:off x="502920" y="2272826"/>
          <a:ext cx="11155680" cy="3385376"/>
        </p:xfrm>
        <a:graphic>
          <a:graphicData uri="http://schemas.openxmlformats.org/drawingml/2006/table">
            <a:tbl>
              <a:tblPr/>
              <a:tblGrid>
                <a:gridCol w="3236976"/>
                <a:gridCol w="2761488"/>
                <a:gridCol w="5157216"/>
              </a:tblGrid>
              <a:tr h="97605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ing形式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事物作主语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使人感到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frightening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frightened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frightening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experience.那是一次非常可怕的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经历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children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frightened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blood.大多数孩子见到血会害怕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959aa78ff?colgroup=10,8,16&amp;vcp=1&amp;pid=64f518902&amp;color=0,0,0&amp;mp=1&amp;vtp=1&amp;bt=1&amp;bbb=1"/>
          <p:cNvSpPr txBox="1"/>
          <p:nvPr/>
        </p:nvSpPr>
        <p:spPr>
          <a:xfrm>
            <a:off x="11043047" y="165636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P_6_BD#959aa78ff?colgroup=10,8,16&amp;vcp=1&amp;pid=64f518902&amp;color=0,0,0&amp;mp=1&amp;vtp=1&amp;bt=1&amp;bbb=1&amp;hb=1"/>
          <p:cNvGraphicFramePr>
            <a:graphicFrameLocks noGrp="1"/>
          </p:cNvGraphicFramePr>
          <p:nvPr/>
        </p:nvGraphicFramePr>
        <p:xfrm>
          <a:off x="502920" y="2510570"/>
          <a:ext cx="11155680" cy="2909888"/>
        </p:xfrm>
        <a:graphic>
          <a:graphicData uri="http://schemas.openxmlformats.org/drawingml/2006/table">
            <a:tbl>
              <a:tblPr/>
              <a:tblGrid>
                <a:gridCol w="3236976"/>
                <a:gridCol w="2761488"/>
                <a:gridCol w="5157216"/>
              </a:tblGrid>
              <a:tr h="97605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ing形式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事物作主语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使人感到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relaxing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relaxed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cooking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relaxing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得烹饪非常令人放松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relaxed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.汤姆看起来十分轻松愉快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959aa78ff?colgroup=10,8,16&amp;vcp=1&amp;pid=64f518902&amp;color=0,0,0&amp;mp=1&amp;vtp=1&amp;bt=1&amp;bbb=1"/>
          <p:cNvSpPr txBox="1"/>
          <p:nvPr/>
        </p:nvSpPr>
        <p:spPr>
          <a:xfrm>
            <a:off x="11043047" y="189411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ee61682e?vcp=1&amp;pid=217091732&amp;color=0,0,0&amp;mp=1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副词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0ee61682e?vcp=1&amp;pid=217091732&amp;color=0,0,0&amp;mp=1&amp;tib=255,255,255&amp;iip=4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36293" y="996696"/>
            <a:ext cx="530352" cy="192024"/>
          </a:xfrm>
          <a:prstGeom prst="rect">
            <a:avLst/>
          </a:prstGeom>
        </p:spPr>
      </p:pic>
      <p:pic>
        <p:nvPicPr>
          <p:cNvPr id="4" name="C_5#7bf171698?vcp=1&amp;pid=0ee61682e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7bf171698?vcp=1&amp;pid=0ee61682e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副词的句法功能</a:t>
            </a:r>
            <a:endParaRPr lang="en-US" altLang="zh-CN" sz="2800" b="1" dirty="0"/>
          </a:p>
        </p:txBody>
      </p:sp>
      <p:graphicFrame>
        <p:nvGraphicFramePr>
          <p:cNvPr id="16" name="P_6_BD#a36ce4f97?colgroup=6,11,17&amp;vcp=1&amp;pid=7bf171698&amp;color=0,0,0&amp;vtp=1&amp;bbb=1&amp;hb=1"/>
          <p:cNvGraphicFramePr>
            <a:graphicFrameLocks noGrp="1"/>
          </p:cNvGraphicFramePr>
          <p:nvPr/>
        </p:nvGraphicFramePr>
        <p:xfrm>
          <a:off x="502920" y="1930400"/>
          <a:ext cx="11146536" cy="4364863"/>
        </p:xfrm>
        <a:graphic>
          <a:graphicData uri="http://schemas.openxmlformats.org/drawingml/2006/table">
            <a:tbl>
              <a:tblPr/>
              <a:tblGrid>
                <a:gridCol w="2020824"/>
                <a:gridCol w="3685032"/>
                <a:gridCol w="544068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位于系动词之后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afternoon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.下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午我们将会在那里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后置定语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一般位于被修饰词之后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●Life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.这儿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的生活富足且有趣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状语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位于句首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修饰整个句子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Luckily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exam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.幸运的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他通过了考试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修饰动词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可位于动词之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前或之后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treats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nicely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他对待别人很友好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P_6_BD#a36ce4f97?colgroup=6,11,17&amp;vcp=1&amp;pid=7bf171698&amp;color=0,0,0&amp;mp=1&amp;vtp=1&amp;bt=1&amp;bbb=1&amp;hb=1"/>
          <p:cNvGraphicFramePr>
            <a:graphicFrameLocks noGrp="1"/>
          </p:cNvGraphicFramePr>
          <p:nvPr/>
        </p:nvGraphicFramePr>
        <p:xfrm>
          <a:off x="502920" y="2997330"/>
          <a:ext cx="11146536" cy="1936369"/>
        </p:xfrm>
        <a:graphic>
          <a:graphicData uri="http://schemas.openxmlformats.org/drawingml/2006/table">
            <a:tbl>
              <a:tblPr/>
              <a:tblGrid>
                <a:gridCol w="2020824"/>
                <a:gridCol w="3685032"/>
                <a:gridCol w="544068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状语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修饰形容词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副词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于被修饰词的前面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quite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expensive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.这儿的肉和鱼很贵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宾语补足语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位于动宾结构之后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●Let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.让他们进来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a36ce4f97?colgroup=6,11,17&amp;vcp=1&amp;pid=7bf171698&amp;color=0,0,0&amp;mp=1&amp;vtp=1&amp;bt=1&amp;bbb=1"/>
          <p:cNvSpPr txBox="1"/>
          <p:nvPr/>
        </p:nvSpPr>
        <p:spPr>
          <a:xfrm>
            <a:off x="11033903" y="23808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124f75d6?vcp=1&amp;pid=0ee61682e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124f75d6?vcp=1&amp;pid=0ee61682e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副词的分类</a:t>
            </a:r>
            <a:endParaRPr lang="en-US" altLang="zh-CN" sz="2800" b="1" dirty="0"/>
          </a:p>
        </p:txBody>
      </p:sp>
      <p:graphicFrame>
        <p:nvGraphicFramePr>
          <p:cNvPr id="18" name="P_6_BD#fff9afff4?colgroup=6,28&amp;vcp=1&amp;pid=4124f75d6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55680" cy="3407156"/>
        </p:xfrm>
        <a:graphic>
          <a:graphicData uri="http://schemas.openxmlformats.org/drawingml/2006/table">
            <a:tbl>
              <a:tblPr/>
              <a:tblGrid>
                <a:gridCol w="2267712"/>
                <a:gridCol w="88879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以前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already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已经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之前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曾经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lately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最近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紧接着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once曾经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recently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最近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shortly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不久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不久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然后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今天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还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yesterday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昨天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6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immediately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立即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P_6_BD#fff9afff4?colgroup=6,28&amp;vcp=1&amp;pid=4124f75d6&amp;color=0,0,0&amp;vtp=1&amp;bt=1&amp;bbb=1"/>
          <p:cNvGraphicFramePr>
            <a:graphicFrameLocks noGrp="1"/>
          </p:cNvGraphicFramePr>
          <p:nvPr/>
        </p:nvGraphicFramePr>
        <p:xfrm>
          <a:off x="502920" y="1529654"/>
          <a:ext cx="11155680" cy="4871720"/>
        </p:xfrm>
        <a:graphic>
          <a:graphicData uri="http://schemas.openxmlformats.org/drawingml/2006/table">
            <a:tbl>
              <a:tblPr/>
              <a:tblGrid>
                <a:gridCol w="2267712"/>
                <a:gridCol w="88879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169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地点副词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在上方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across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从一边到另一边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around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在附近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在远处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back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向后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below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在下面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anywhere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在任何地方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向下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everywhere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到处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forward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向前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在这里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在那里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somewhere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在某处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near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接近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往外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inside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往里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向上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在外面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在家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downstairs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在楼下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6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upstairs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在楼上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f9afff4?colgroup=6,28&amp;vcp=1&amp;pid=4124f75d6&amp;color=0,0,0&amp;vtp=1&amp;bt=1&amp;bbb=1"/>
          <p:cNvSpPr txBox="1"/>
          <p:nvPr/>
        </p:nvSpPr>
        <p:spPr>
          <a:xfrm>
            <a:off x="11043047" y="91319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P_6_BD#fff9afff4?colgroup=6,28&amp;vcp=1&amp;pid=4124f75d6&amp;color=0,0,0&amp;mp=1&amp;vtp=1&amp;bt=1&amp;bbb=1"/>
          <p:cNvGraphicFramePr>
            <a:graphicFrameLocks noGrp="1"/>
          </p:cNvGraphicFramePr>
          <p:nvPr/>
        </p:nvGraphicFramePr>
        <p:xfrm>
          <a:off x="502920" y="2011365"/>
          <a:ext cx="11155680" cy="3908298"/>
        </p:xfrm>
        <a:graphic>
          <a:graphicData uri="http://schemas.openxmlformats.org/drawingml/2006/table">
            <a:tbl>
              <a:tblPr/>
              <a:tblGrid>
                <a:gridCol w="2267712"/>
                <a:gridCol w="88879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频度副词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always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总是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usually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通常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经常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sometimes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有时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frequently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经常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6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seldom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很少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几乎不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疑问副词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4526280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如何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什么时候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600"/>
                        </a:lnSpc>
                        <a:tabLst>
                          <a:tab pos="4526280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在哪里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为什么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关系副词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4526280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什么时候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在哪里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600"/>
                        </a:lnSpc>
                        <a:tabLst>
                          <a:tab pos="4526280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为什么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f9afff4?colgroup=6,28&amp;vcp=1&amp;pid=4124f75d6&amp;color=0,0,0&amp;mp=1&amp;vtp=1&amp;bt=1&amp;bbb=1"/>
          <p:cNvSpPr txBox="1"/>
          <p:nvPr/>
        </p:nvSpPr>
        <p:spPr>
          <a:xfrm>
            <a:off x="11043047" y="139490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P_6_BD#fff9afff4?colgroup=6,28&amp;vcp=1&amp;pid=4124f75d6&amp;color=0,0,0&amp;mp=1&amp;vtp=1&amp;bt=1&amp;bbb=1"/>
          <p:cNvGraphicFramePr>
            <a:graphicFrameLocks noGrp="1"/>
          </p:cNvGraphicFramePr>
          <p:nvPr/>
        </p:nvGraphicFramePr>
        <p:xfrm>
          <a:off x="502920" y="2014604"/>
          <a:ext cx="11155680" cy="3901821"/>
        </p:xfrm>
        <a:graphic>
          <a:graphicData uri="http://schemas.openxmlformats.org/drawingml/2006/table">
            <a:tbl>
              <a:tblPr/>
              <a:tblGrid>
                <a:gridCol w="2267712"/>
                <a:gridCol w="88879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229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程度副词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2837815" algn="l"/>
                          <a:tab pos="4875530" algn="l"/>
                          <a:tab pos="724344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almost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几乎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enough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足够地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非常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2837815" algn="l"/>
                          <a:tab pos="4875530" algn="l"/>
                          <a:tab pos="724344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extremely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非常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几乎不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非常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2837815" algn="l"/>
                          <a:tab pos="4875530" algn="l"/>
                          <a:tab pos="724344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perfectly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完全地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quite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相当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rather相当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600"/>
                        </a:lnSpc>
                        <a:tabLst>
                          <a:tab pos="2837815" algn="l"/>
                          <a:tab pos="4875530" algn="l"/>
                          <a:tab pos="724344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slightly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稍微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so如此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still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仍然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方式副词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4526280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anxiously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焦虑地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calmly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冷静地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4526280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迅速地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normally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正常地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600"/>
                        </a:lnSpc>
                        <a:tabLst>
                          <a:tab pos="4526280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properly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适当地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politely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有礼貌地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f9afff4?colgroup=6,28&amp;vcp=1&amp;pid=4124f75d6&amp;color=0,0,0&amp;mp=1&amp;vtp=1&amp;bt=1&amp;bbb=1"/>
          <p:cNvSpPr txBox="1"/>
          <p:nvPr/>
        </p:nvSpPr>
        <p:spPr>
          <a:xfrm>
            <a:off x="11043047" y="1398145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P_6_BD#fff9afff4?colgroup=6,28&amp;vcp=1&amp;pid=4124f75d6&amp;color=0,0,0&amp;vtp=1&amp;bt=1&amp;bbb=1"/>
          <p:cNvGraphicFramePr>
            <a:graphicFrameLocks noGrp="1"/>
          </p:cNvGraphicFramePr>
          <p:nvPr/>
        </p:nvGraphicFramePr>
        <p:xfrm>
          <a:off x="502920" y="2014604"/>
          <a:ext cx="11155680" cy="3901821"/>
        </p:xfrm>
        <a:graphic>
          <a:graphicData uri="http://schemas.openxmlformats.org/drawingml/2006/table">
            <a:tbl>
              <a:tblPr/>
              <a:tblGrid>
                <a:gridCol w="2267712"/>
                <a:gridCol w="88879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方式副词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4526280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proudly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自豪地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softly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温柔地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4526280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很好地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warmly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热烈地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600"/>
                        </a:lnSpc>
                        <a:tabLst>
                          <a:tab pos="4526280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badly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严重地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努力地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229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首先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afterward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后来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然后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然后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finally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最终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however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然而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8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therefore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因此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moreover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此外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3600"/>
                        </a:lnSpc>
                        <a:tabLst>
                          <a:tab pos="3038475" algn="l"/>
                          <a:tab pos="6064885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otherwise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否则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f9afff4?colgroup=6,28&amp;vcp=1&amp;pid=4124f75d6&amp;color=0,0,0&amp;vtp=1&amp;bt=1&amp;bbb=1"/>
          <p:cNvSpPr txBox="1"/>
          <p:nvPr/>
        </p:nvSpPr>
        <p:spPr>
          <a:xfrm>
            <a:off x="11043047" y="1398145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7bfcd93e3?vcp=1&amp;pid=0ee61682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7bfcd93e3?vcp=1&amp;pid=0ee61682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形容词和副词的转换</a:t>
            </a:r>
            <a:endParaRPr lang="en-US" altLang="zh-CN" sz="2800" b="1" dirty="0"/>
          </a:p>
        </p:txBody>
      </p:sp>
      <p:graphicFrame>
        <p:nvGraphicFramePr>
          <p:cNvPr id="23" name="P_6_BD#f017a410e?colgroup=15,4,15&amp;vcp=1&amp;pid=7bfcd93e3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37392" cy="3918776"/>
        </p:xfrm>
        <a:graphic>
          <a:graphicData uri="http://schemas.openxmlformats.org/drawingml/2006/table">
            <a:tbl>
              <a:tblPr/>
              <a:tblGrid>
                <a:gridCol w="3236976"/>
                <a:gridCol w="1554480"/>
                <a:gridCol w="1545336"/>
                <a:gridCol w="4800600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形容词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一般情况下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词尾直接加-ly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complete→completely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以“辅音字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+y”结尾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变y为i再加-ly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lucky→luckily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以“元音字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+e”结尾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去e再加-ly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true→truly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以“辅音字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+e”结尾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直接加-ly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polite→politely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P_6_BD#f017a410e?colgroup=15,4,15&amp;vcp=1&amp;pid=7bfcd93e3&amp;color=0,0,0&amp;mp=1&amp;vtp=1&amp;bt=1&amp;bbb=1&amp;hb=1"/>
          <p:cNvGraphicFramePr>
            <a:graphicFrameLocks noGrp="1"/>
          </p:cNvGraphicFramePr>
          <p:nvPr/>
        </p:nvGraphicFramePr>
        <p:xfrm>
          <a:off x="502920" y="2255459"/>
          <a:ext cx="11137392" cy="3420110"/>
        </p:xfrm>
        <a:graphic>
          <a:graphicData uri="http://schemas.openxmlformats.org/drawingml/2006/table">
            <a:tbl>
              <a:tblPr/>
              <a:tblGrid>
                <a:gridCol w="3236976"/>
                <a:gridCol w="1554480"/>
                <a:gridCol w="1545336"/>
                <a:gridCol w="4800600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形容词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以“辅音字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+le”结尾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去e加-y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terrible→terribly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以“元音字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+le”结尾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直接加-ly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pale→palely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形容词与副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词同形的词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daily,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weekly,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monthly,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yearly,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fast,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017a410e?colgroup=15,4,15&amp;vcp=1&amp;pid=7bfcd93e3&amp;color=0,0,0&amp;mp=1&amp;vtp=1&amp;bt=1&amp;bbb=1"/>
          <p:cNvSpPr txBox="1"/>
          <p:nvPr/>
        </p:nvSpPr>
        <p:spPr>
          <a:xfrm>
            <a:off x="11024759" y="163900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734773e6?vcp=1&amp;pid=217091732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考点3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形容词和副词的比较等级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f734773e6?vcp=1&amp;pid=217091732&amp;color=0,0,0&amp;tib=255,255,255&amp;iip=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36492" y="996696"/>
            <a:ext cx="530352" cy="192024"/>
          </a:xfrm>
          <a:prstGeom prst="rect">
            <a:avLst/>
          </a:prstGeom>
        </p:spPr>
      </p:pic>
      <p:pic>
        <p:nvPicPr>
          <p:cNvPr id="4" name="C_5#4ef60e6b5?vcp=1&amp;pid=f734773e6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4ef60e6b5?vcp=1&amp;pid=f734773e6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形容词、副词的比较级和最高级的变化规则</a:t>
            </a:r>
            <a:endParaRPr lang="en-US" altLang="zh-CN" sz="2800" b="1" dirty="0"/>
          </a:p>
        </p:txBody>
      </p:sp>
      <p:sp>
        <p:nvSpPr>
          <p:cNvPr id="6" name="P_6#41d3b4d6b?sp=1&amp;vcp=1&amp;pid=4ef60e6b5&amp;color=0,0,0&amp;vtp=1&amp;bbb=1"/>
          <p:cNvSpPr/>
          <p:nvPr/>
        </p:nvSpPr>
        <p:spPr>
          <a:xfrm>
            <a:off x="502920" y="1803400"/>
            <a:ext cx="11183112" cy="388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1.规则变化</a:t>
            </a:r>
            <a:endParaRPr lang="en-US" altLang="zh-CN" sz="2400" dirty="0"/>
          </a:p>
        </p:txBody>
      </p:sp>
      <p:graphicFrame>
        <p:nvGraphicFramePr>
          <p:cNvPr id="25" name="P_6_BD#41d3b4d6b?colgroup=13,22&amp;vcp=1&amp;pid=4ef60e6b5&amp;color=0,0,0&amp;vtp=1&amp;bbb=1&amp;hb=1"/>
          <p:cNvGraphicFramePr>
            <a:graphicFrameLocks noGrp="1"/>
          </p:cNvGraphicFramePr>
          <p:nvPr/>
        </p:nvGraphicFramePr>
        <p:xfrm>
          <a:off x="502920" y="2321941"/>
          <a:ext cx="11155680" cy="4090481"/>
        </p:xfrm>
        <a:graphic>
          <a:graphicData uri="http://schemas.openxmlformats.org/drawingml/2006/table">
            <a:tbl>
              <a:tblPr/>
              <a:tblGrid>
                <a:gridCol w="4114800"/>
                <a:gridCol w="7040880"/>
              </a:tblGrid>
              <a:tr h="44411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058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单音节词和多数以-er或-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ow结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尾的双音节词在词尾加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或-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tall→taller→tallest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narrow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→narrower→narrowest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284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以不发音的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e结尾的单音节词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在词尾加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-r或-st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large→larger→largest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→nicer→nicest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4458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在重读闭音节的单词中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若末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尾只有一个辅音字母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则双写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该辅音字母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,再加-er或-est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big→bigger→biggest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→hotter→hottest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→fatter→fattest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P_6_BD#41d3b4d6b?colgroup=13,22&amp;vcp=1&amp;pid=4ef60e6b5&amp;color=0,0,0&amp;vtp=1&amp;bt=1&amp;bbb=1&amp;hb=1"/>
          <p:cNvGraphicFramePr>
            <a:graphicFrameLocks noGrp="1"/>
          </p:cNvGraphicFramePr>
          <p:nvPr/>
        </p:nvGraphicFramePr>
        <p:xfrm>
          <a:off x="502920" y="2256697"/>
          <a:ext cx="11155680" cy="3417634"/>
        </p:xfrm>
        <a:graphic>
          <a:graphicData uri="http://schemas.openxmlformats.org/drawingml/2006/table">
            <a:tbl>
              <a:tblPr/>
              <a:tblGrid>
                <a:gridCol w="4114800"/>
                <a:gridCol w="704088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230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以“辅音字母+y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”结尾的双音节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把y改为i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再加-er或-est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easy→easier→easiest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heavy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→heavier→heaviest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→busier→busiest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→happier→happiest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其他双音节词和多音节词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前面加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more或most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beautiful→more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beautiful→most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beautiful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different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→more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different→most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different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41d3b4d6b?colgroup=13,22&amp;vcp=1&amp;pid=4ef60e6b5&amp;color=0,0,0&amp;vtp=1&amp;bt=1&amp;bbb=1"/>
          <p:cNvSpPr txBox="1"/>
          <p:nvPr/>
        </p:nvSpPr>
        <p:spPr>
          <a:xfrm>
            <a:off x="11043047" y="164023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41d3b4d6b?sp=1&amp;vcp=1&amp;pid=4ef60e6b5&amp;color=0,0,0&amp;vtp=1&amp;bt=1&amp;bbb=1"/>
          <p:cNvSpPr/>
          <p:nvPr/>
        </p:nvSpPr>
        <p:spPr>
          <a:xfrm>
            <a:off x="502920" y="137779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2.不规则变化</a:t>
            </a:r>
            <a:endParaRPr lang="en-US" altLang="zh-CN" sz="2400" dirty="0"/>
          </a:p>
        </p:txBody>
      </p:sp>
      <p:graphicFrame>
        <p:nvGraphicFramePr>
          <p:cNvPr id="27" name="P_6_BD#41d3b4d6b?colgroup=10,10,13&amp;vcp=1&amp;pid=4ef60e6b5&amp;color=0,0,0&amp;vtp=1&amp;bbb=1"/>
          <p:cNvGraphicFramePr>
            <a:graphicFrameLocks noGrp="1"/>
          </p:cNvGraphicFramePr>
          <p:nvPr/>
        </p:nvGraphicFramePr>
        <p:xfrm>
          <a:off x="502920" y="1982567"/>
          <a:ext cx="11155680" cy="3954211"/>
        </p:xfrm>
        <a:graphic>
          <a:graphicData uri="http://schemas.openxmlformats.org/drawingml/2006/table">
            <a:tbl>
              <a:tblPr/>
              <a:tblGrid>
                <a:gridCol w="3456432"/>
                <a:gridCol w="3456432"/>
                <a:gridCol w="42428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原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比较级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最高级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good/well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better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bad/badly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much/many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little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（年纪较大的）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（年纪最大的）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elder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（较年长的）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eldest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（最年长的）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farther/further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farthest/furthest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ca593a94?vcp=1&amp;pid=f734773e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ca593a94?vcp=1&amp;pid=f734773e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表示比较的句型</a:t>
            </a:r>
            <a:endParaRPr lang="en-US" altLang="zh-CN" sz="2800" b="1" dirty="0"/>
          </a:p>
        </p:txBody>
      </p:sp>
      <p:graphicFrame>
        <p:nvGraphicFramePr>
          <p:cNvPr id="28" name="P_6_BD#e42d0494a?colgroup=14,21&amp;vcp=1&amp;pid=8ca593a94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827651"/>
        </p:xfrm>
        <a:graphic>
          <a:graphicData uri="http://schemas.openxmlformats.org/drawingml/2006/table">
            <a:tbl>
              <a:tblPr/>
              <a:tblGrid>
                <a:gridCol w="4562856"/>
                <a:gridCol w="659282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“as+原级+as”表示“与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样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”,在否定句中用“not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so/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原级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+as”结构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●Lucy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Lily.露西不如莉莉高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“倍数+as+原级+as”表示“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twice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large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brother's.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我的房子是我哥哥房子的两倍大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双方比较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,表示一方超过另一方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,用“比较级+than”结构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●China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larger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Italy.中国比意大利大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“比较级+and+比较级”表示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“越来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country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becoming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stronger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stronger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.我们的国家正变得越来越强大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P_6_BD#e42d0494a?colgroup=14,21&amp;vcp=1&amp;pid=8ca593a94&amp;color=0,0,0&amp;mp=1&amp;vtp=1&amp;bt=1&amp;bbb=1&amp;hb=1"/>
          <p:cNvGraphicFramePr>
            <a:graphicFrameLocks noGrp="1"/>
          </p:cNvGraphicFramePr>
          <p:nvPr/>
        </p:nvGraphicFramePr>
        <p:xfrm>
          <a:off x="502920" y="1463484"/>
          <a:ext cx="11155680" cy="3921507"/>
        </p:xfrm>
        <a:graphic>
          <a:graphicData uri="http://schemas.openxmlformats.org/drawingml/2006/table">
            <a:tbl>
              <a:tblPr/>
              <a:tblGrid>
                <a:gridCol w="4562856"/>
                <a:gridCol w="6592824"/>
              </a:tblGrid>
              <a:tr h="47707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5680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9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“the+比较级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the+比较级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,就越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9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more,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多多益善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980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9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“the+比较级+of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+复数名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”表示“两者中较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的一个”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9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taller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brother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.两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个男孩中较高的那一个是我的哥哥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77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9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“Which/Who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+比较级,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9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?”表示“哪个/谁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更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还是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B?”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9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country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larger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population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9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China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India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？哪个国家的人口更多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中国还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是印度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6_BD#e42d0494a?vcp=1&amp;pid=8ca593a94&amp;color=0,0,0&amp;mp=1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5573299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e42d0494a?vcp=1&amp;pid=8ca593a94&amp;color=0,0,0&amp;mp=1&amp;vtp=1&amp;bbb=1&amp;hb=1"/>
          <p:cNvSpPr/>
          <p:nvPr/>
        </p:nvSpPr>
        <p:spPr>
          <a:xfrm>
            <a:off x="502920" y="5514784"/>
            <a:ext cx="11183112" cy="9222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当强调比较的程度时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,可以在形容词或副词的比较级前使用much、a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little、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、still、a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lot、far、any、no等。</a:t>
            </a:r>
            <a:endParaRPr lang="en-US" altLang="zh-CN" sz="100" dirty="0"/>
          </a:p>
        </p:txBody>
      </p:sp>
      <p:sp>
        <p:nvSpPr>
          <p:cNvPr id="2" name="P_6_BD#e42d0494a?colgroup=14,21&amp;vcp=1&amp;pid=8ca593a94&amp;color=0,0,0&amp;mp=1&amp;vtp=1&amp;bt=1&amp;bbb=1"/>
          <p:cNvSpPr txBox="1"/>
          <p:nvPr/>
        </p:nvSpPr>
        <p:spPr>
          <a:xfrm>
            <a:off x="11043047" y="896112"/>
            <a:ext cx="615553" cy="44550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7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21329af1a?vcp=1&amp;pid=f734773e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21329af1a?vcp=1&amp;pid=f734773e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最高级句型</a:t>
            </a:r>
            <a:endParaRPr lang="en-US" altLang="zh-CN" sz="2800" b="1" dirty="0"/>
          </a:p>
        </p:txBody>
      </p:sp>
      <p:graphicFrame>
        <p:nvGraphicFramePr>
          <p:cNvPr id="30" name="P_6_BD#d3538fbf6?colgroup=15,19&amp;vcp=1&amp;pid=21329af1a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73968" cy="3382010"/>
        </p:xfrm>
        <a:graphic>
          <a:graphicData uri="http://schemas.openxmlformats.org/drawingml/2006/table">
            <a:tbl>
              <a:tblPr/>
              <a:tblGrid>
                <a:gridCol w="4974336"/>
                <a:gridCol w="619963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“the+最高级+范围”表示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Yangtze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longest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.长江是中国最长的（河流）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“the+序数词+最高级”表示“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●Canada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second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largest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country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world.加拿大是世界上第二大的国家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the+最高级+复数名词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之一”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singers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China.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她是中国最优秀的歌手之一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332a2d85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d332a2d85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语法知识过关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P_6_BD#d3538fbf6?colgroup=15,19&amp;vcp=1&amp;pid=21329af1a&amp;color=0,0,0&amp;mp=1&amp;vtp=1&amp;bt=1&amp;bbb=1&amp;hb=1"/>
          <p:cNvGraphicFramePr>
            <a:graphicFrameLocks noGrp="1"/>
          </p:cNvGraphicFramePr>
          <p:nvPr/>
        </p:nvGraphicFramePr>
        <p:xfrm>
          <a:off x="502920" y="2700150"/>
          <a:ext cx="11173968" cy="1917192"/>
        </p:xfrm>
        <a:graphic>
          <a:graphicData uri="http://schemas.openxmlformats.org/drawingml/2006/table">
            <a:tbl>
              <a:tblPr/>
              <a:tblGrid>
                <a:gridCol w="4956048"/>
                <a:gridCol w="62179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“Which/Who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+最高级,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?”表示“哪个/谁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还是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C?”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tallest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Dale,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？谁最高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戴尔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马克还是拉里？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6_BD#d3538fbf6?vcp=1&amp;pid=21329af1a&amp;color=0,0,0&amp;mp=1&amp;tib=255,255,255&amp;iip=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483965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d3538fbf6?vcp=1&amp;pid=21329af1a&amp;color=0,0,0&amp;mp=1&amp;vtp=1&amp;bbb=1"/>
          <p:cNvSpPr/>
          <p:nvPr/>
        </p:nvSpPr>
        <p:spPr>
          <a:xfrm>
            <a:off x="502920" y="474484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形容词最高级前要加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the，副词最高级前的the可以省略。</a:t>
            </a:r>
            <a:endParaRPr lang="en-US" altLang="zh-CN" sz="100" dirty="0"/>
          </a:p>
        </p:txBody>
      </p:sp>
      <p:sp>
        <p:nvSpPr>
          <p:cNvPr id="2" name="P_6_BD#d3538fbf6?colgroup=15,19&amp;vcp=1&amp;pid=21329af1a&amp;color=0,0,0&amp;mp=1&amp;vtp=1&amp;bt=1&amp;bbb=1"/>
          <p:cNvSpPr txBox="1"/>
          <p:nvPr/>
        </p:nvSpPr>
        <p:spPr>
          <a:xfrm>
            <a:off x="11061335" y="208369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af069a56?vcp=1&amp;pid=7c2bd4746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形容词词义辨析</a:t>
            </a:r>
            <a:endParaRPr lang="en-US" altLang="zh-CN" sz="2800" dirty="0"/>
          </a:p>
        </p:txBody>
      </p:sp>
      <p:graphicFrame>
        <p:nvGraphicFramePr>
          <p:cNvPr id="32" name="QM_5_BD.1_1#ab36b1322?colgroup=36&amp;vcp=1&amp;pid=9af069a56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strange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safe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disappointed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patient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endangered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creative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2_1#6bf43c1fd?sp=1&amp;vcp=1&amp;pid=ab36b1322&amp;color=0,0,0&amp;vtp=1&amp;bbb=1"/>
          <p:cNvSpPr/>
          <p:nvPr/>
        </p:nvSpPr>
        <p:spPr>
          <a:xfrm>
            <a:off x="502920" y="20701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—Father's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coming!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Wow!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a（n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idea.</a:t>
            </a:r>
            <a:endParaRPr lang="en-US" altLang="zh-CN" sz="2400" dirty="0"/>
          </a:p>
        </p:txBody>
      </p:sp>
      <p:sp>
        <p:nvSpPr>
          <p:cNvPr id="5" name="QB_6_AN.3_1#6bf43c1fd.blank?vcp=1&amp;pid=ab36b1322&amp;color=0,0,0&amp;vpa=1&amp;vtp=1&amp;bbb=1"/>
          <p:cNvSpPr/>
          <p:nvPr/>
        </p:nvSpPr>
        <p:spPr>
          <a:xfrm>
            <a:off x="3213004" y="3138170"/>
            <a:ext cx="124542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creative</a:t>
            </a:r>
            <a:endParaRPr lang="en-US" altLang="zh-CN" sz="2400" dirty="0"/>
          </a:p>
        </p:txBody>
      </p:sp>
      <p:sp>
        <p:nvSpPr>
          <p:cNvPr id="6" name="QB_6_BD.4_1#c9d62b902?sp=1&amp;vcp=1&amp;pid=ab36b1322&amp;color=0,0,0&amp;vtp=1&amp;bbb=1"/>
          <p:cNvSpPr/>
          <p:nvPr/>
        </p:nvSpPr>
        <p:spPr>
          <a:xfrm>
            <a:off x="502920" y="37202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Clara?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class.</a:t>
            </a:r>
            <a:endParaRPr lang="en-US" altLang="zh-CN" sz="2400" dirty="0"/>
          </a:p>
        </p:txBody>
      </p:sp>
      <p:sp>
        <p:nvSpPr>
          <p:cNvPr id="7" name="QB_6_AN.5_1#c9d62b902.blank?vcp=1&amp;pid=ab36b1322&amp;color=0,0,0&amp;vpa=2&amp;vtp=1&amp;bbb=1"/>
          <p:cNvSpPr/>
          <p:nvPr/>
        </p:nvSpPr>
        <p:spPr>
          <a:xfrm>
            <a:off x="3955573" y="4216781"/>
            <a:ext cx="1135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</a:t>
            </a:r>
            <a:endParaRPr lang="en-US" altLang="zh-CN" sz="2400" dirty="0"/>
          </a:p>
        </p:txBody>
      </p:sp>
      <p:sp>
        <p:nvSpPr>
          <p:cNvPr id="8" name="QB_6_BD.6_1#8bbce77cb?vcp=1&amp;pid=ab36b1322&amp;color=0,0,0&amp;vtp=1&amp;bbb=1"/>
          <p:cNvSpPr/>
          <p:nvPr/>
        </p:nvSpPr>
        <p:spPr>
          <a:xfrm>
            <a:off x="502920" y="481717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animals.</a:t>
            </a:r>
            <a:endParaRPr lang="en-US" altLang="zh-CN" sz="2400" dirty="0"/>
          </a:p>
        </p:txBody>
      </p:sp>
      <p:sp>
        <p:nvSpPr>
          <p:cNvPr id="9" name="QB_6_AN.7_1#8bbce77cb.blank?vcp=1&amp;pid=ab36b1322&amp;color=0,0,0&amp;vpa=3&amp;vtp=1&amp;bbb=1"/>
          <p:cNvSpPr/>
          <p:nvPr/>
        </p:nvSpPr>
        <p:spPr>
          <a:xfrm>
            <a:off x="5833968" y="4754943"/>
            <a:ext cx="1739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endangered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_1#6c4722630?vcp=1&amp;pid=ab36b1322&amp;color=0,0,0&amp;mp=1&amp;vtp=1&amp;bt=1&amp;bbb=1&amp;hb=1"/>
          <p:cNvSpPr/>
          <p:nvPr/>
        </p:nvSpPr>
        <p:spPr>
          <a:xfrm>
            <a:off x="502920" y="2609916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come.</a:t>
            </a:r>
            <a:endParaRPr lang="en-US" altLang="zh-CN" sz="2400" dirty="0"/>
          </a:p>
        </p:txBody>
      </p:sp>
      <p:sp>
        <p:nvSpPr>
          <p:cNvPr id="3" name="QB_6_AN.9_1#6c4722630.blank?vcp=1&amp;pid=ab36b1322&amp;color=0,0,0&amp;mp=1&amp;vpa=4&amp;vtp=1&amp;bbb=1"/>
          <p:cNvSpPr/>
          <p:nvPr/>
        </p:nvSpPr>
        <p:spPr>
          <a:xfrm>
            <a:off x="4026376" y="2569276"/>
            <a:ext cx="18986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disappointed</a:t>
            </a:r>
            <a:endParaRPr lang="en-US" altLang="zh-CN" sz="2400" dirty="0"/>
          </a:p>
        </p:txBody>
      </p:sp>
      <p:sp>
        <p:nvSpPr>
          <p:cNvPr id="4" name="QB_6_BD.10_1#0d8433dfd?sp=1&amp;vcp=1&amp;pid=ab36b1322&amp;color=0,0,0&amp;vtp=1&amp;bbb=1"/>
          <p:cNvSpPr/>
          <p:nvPr/>
        </p:nvSpPr>
        <p:spPr>
          <a:xfrm>
            <a:off x="502920" y="371824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trouble.</a:t>
            </a:r>
            <a:endParaRPr lang="en-US" altLang="zh-CN" sz="2400" dirty="0"/>
          </a:p>
        </p:txBody>
      </p:sp>
      <p:sp>
        <p:nvSpPr>
          <p:cNvPr id="5" name="QB_6_AN.11_1#0d8433dfd.blank?vcp=1&amp;pid=ab36b1322&amp;color=0,0,0&amp;vpa=5&amp;vtp=1&amp;bbb=1"/>
          <p:cNvSpPr/>
          <p:nvPr/>
        </p:nvSpPr>
        <p:spPr>
          <a:xfrm>
            <a:off x="5617051" y="3690304"/>
            <a:ext cx="728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6e1997a2?vcp=1&amp;pid=7c2bd4746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副词词义辨析</a:t>
            </a:r>
            <a:endParaRPr lang="en-US" altLang="zh-CN" sz="2800" dirty="0"/>
          </a:p>
        </p:txBody>
      </p:sp>
      <p:graphicFrame>
        <p:nvGraphicFramePr>
          <p:cNvPr id="34" name="QM_5_BD.12_1#d8901d44f?colgroup=36&amp;vcp=1&amp;pid=c6e1997a2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64824" cy="970153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completely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comfortably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luckily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probably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politely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directly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widely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never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13_1#e9f3aaa4a?vcp=1&amp;pid=d8901d44f&amp;color=0,0,0&amp;vtp=1&amp;bbb=1"/>
          <p:cNvSpPr/>
          <p:nvPr/>
        </p:nvSpPr>
        <p:spPr>
          <a:xfrm>
            <a:off x="502920" y="25527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behaves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Kun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Opera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symbols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Suzhou.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strong.</a:t>
            </a:r>
            <a:endParaRPr lang="en-US" altLang="zh-CN" sz="2400" dirty="0"/>
          </a:p>
        </p:txBody>
      </p:sp>
      <p:sp>
        <p:nvSpPr>
          <p:cNvPr id="5" name="QB_6_AN.14_1#e9f3aaa4a.blank?vcp=1&amp;pid=d8901d44f&amp;color=0,0,0&amp;vpa=6&amp;vtp=1&amp;bbb=1"/>
          <p:cNvSpPr/>
          <p:nvPr/>
        </p:nvSpPr>
        <p:spPr>
          <a:xfrm>
            <a:off x="3683476" y="2512060"/>
            <a:ext cx="11842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politely</a:t>
            </a:r>
            <a:endParaRPr lang="en-US" altLang="zh-CN" sz="2400" dirty="0"/>
          </a:p>
        </p:txBody>
      </p:sp>
      <p:sp>
        <p:nvSpPr>
          <p:cNvPr id="7" name="QB_6_AN.16_1#e9f3aaa4a.blank?vcp=1&amp;pid=d8901d44f&amp;color=0,0,0&amp;vpa=7&amp;vtp=1&amp;bbb=1"/>
          <p:cNvSpPr/>
          <p:nvPr/>
        </p:nvSpPr>
        <p:spPr>
          <a:xfrm>
            <a:off x="3021489" y="3083560"/>
            <a:ext cx="881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endParaRPr lang="en-US" altLang="zh-CN" sz="2400" dirty="0"/>
          </a:p>
        </p:txBody>
      </p:sp>
      <p:sp>
        <p:nvSpPr>
          <p:cNvPr id="9" name="QB_6_AN.18_1#e9f3aaa4a.blank?vcp=1&amp;pid=d8901d44f&amp;color=0,0,0&amp;vpa=8&amp;vtp=1&amp;bbb=1"/>
          <p:cNvSpPr/>
          <p:nvPr/>
        </p:nvSpPr>
        <p:spPr>
          <a:xfrm>
            <a:off x="2640489" y="4188460"/>
            <a:ext cx="1066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widely</a:t>
            </a:r>
            <a:endParaRPr lang="en-US" altLang="zh-CN" sz="2400" dirty="0"/>
          </a:p>
        </p:txBody>
      </p:sp>
      <p:sp>
        <p:nvSpPr>
          <p:cNvPr id="11" name="QB_6_AN.20_1#e9f3aaa4a.blank?vcp=1&amp;pid=d8901d44f&amp;color=0,0,0&amp;vpa=9&amp;vtp=1&amp;bbb=1"/>
          <p:cNvSpPr/>
          <p:nvPr/>
        </p:nvSpPr>
        <p:spPr>
          <a:xfrm>
            <a:off x="938688" y="5297170"/>
            <a:ext cx="947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1_1#d648125b2?sp=1&amp;vcp=1&amp;pid=d8901d44f&amp;color=0,0,0&amp;mp=1&amp;vtp=1&amp;bt=1&amp;bbb=1"/>
          <p:cNvSpPr/>
          <p:nvPr/>
        </p:nvSpPr>
        <p:spPr>
          <a:xfrm>
            <a:off x="502920" y="2609916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—Bill,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Saturday,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forgot.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OK.I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weekend.</a:t>
            </a:r>
            <a:endParaRPr lang="en-US" altLang="zh-CN" sz="2400" dirty="0"/>
          </a:p>
        </p:txBody>
      </p:sp>
      <p:sp>
        <p:nvSpPr>
          <p:cNvPr id="3" name="QB_6_AN.22_1#d648125b2.blank?vcp=1&amp;pid=d8901d44f&amp;color=0,0,0&amp;mp=1&amp;vpa=10&amp;vtp=1&amp;bbb=1"/>
          <p:cNvSpPr/>
          <p:nvPr/>
        </p:nvSpPr>
        <p:spPr>
          <a:xfrm>
            <a:off x="8665876" y="2569276"/>
            <a:ext cx="16240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completely</a:t>
            </a:r>
            <a:endParaRPr lang="en-US" altLang="zh-CN" sz="2400" dirty="0"/>
          </a:p>
        </p:txBody>
      </p:sp>
      <p:sp>
        <p:nvSpPr>
          <p:cNvPr id="4" name="QB_6_BD.23_1#e67437931?vcp=1&amp;pid=d8901d44f&amp;color=0,0,0&amp;vtp=1&amp;bbb=1"/>
          <p:cNvSpPr/>
          <p:nvPr/>
        </p:nvSpPr>
        <p:spPr>
          <a:xfrm>
            <a:off x="502920" y="371824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Hotel.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zero-waste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rubbish.</a:t>
            </a:r>
            <a:endParaRPr lang="en-US" altLang="zh-CN" sz="2400" dirty="0"/>
          </a:p>
        </p:txBody>
      </p:sp>
      <p:sp>
        <p:nvSpPr>
          <p:cNvPr id="5" name="QB_6_AN.24_1#e67437931.blank?vcp=1&amp;pid=d8901d44f&amp;color=0,0,0&amp;vpa=11&amp;vtp=1&amp;bbb=1"/>
          <p:cNvSpPr/>
          <p:nvPr/>
        </p:nvSpPr>
        <p:spPr>
          <a:xfrm>
            <a:off x="2659857" y="3677604"/>
            <a:ext cx="1811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comfortably</a:t>
            </a:r>
            <a:endParaRPr lang="en-US" altLang="zh-CN" sz="2400" dirty="0"/>
          </a:p>
        </p:txBody>
      </p:sp>
      <p:sp>
        <p:nvSpPr>
          <p:cNvPr id="7" name="QB_6_AN.26_1#e67437931.blank?vcp=1&amp;pid=d8901d44f&amp;color=0,0,0&amp;vpa=12&amp;vtp=1&amp;bbb=1"/>
          <p:cNvSpPr/>
          <p:nvPr/>
        </p:nvSpPr>
        <p:spPr>
          <a:xfrm>
            <a:off x="5634514" y="4214815"/>
            <a:ext cx="1084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356c8037?vcp=1&amp;pid=7c2bd4746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考点3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形容词和副词的比较等级</a:t>
            </a:r>
            <a:endParaRPr lang="en-US" altLang="zh-CN" sz="2800" dirty="0"/>
          </a:p>
        </p:txBody>
      </p:sp>
      <p:sp>
        <p:nvSpPr>
          <p:cNvPr id="3" name="C_5_BD#d399e9332?sp=1&amp;vcp=1&amp;pid=2356c8037&amp;color=0,0,0&amp;vtp=1&amp;bbb=1"/>
          <p:cNvSpPr/>
          <p:nvPr/>
        </p:nvSpPr>
        <p:spPr>
          <a:xfrm>
            <a:off x="502920" y="1381046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Ⅰ.用括号内所给词的适当形式填空</a:t>
            </a:r>
            <a:endParaRPr lang="en-US" altLang="zh-CN" sz="2600" dirty="0"/>
          </a:p>
        </p:txBody>
      </p:sp>
      <p:sp>
        <p:nvSpPr>
          <p:cNvPr id="4" name="QB_6_BD.27_1#89f37ee2e?vcp=1&amp;pid=d399e9332&amp;color=0,0,0&amp;vtp=1&amp;bbb=1&amp;hb=1"/>
          <p:cNvSpPr/>
          <p:nvPr/>
        </p:nvSpPr>
        <p:spPr>
          <a:xfrm>
            <a:off x="502920" y="17780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（large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peanuts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花生）.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devote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society,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（good）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（far）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Twain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（famous）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endParaRPr lang="en-US" altLang="zh-CN" sz="2400" dirty="0"/>
          </a:p>
        </p:txBody>
      </p:sp>
      <p:sp>
        <p:nvSpPr>
          <p:cNvPr id="5" name="QB_6_AN.28_1#89f37ee2e.blank?vcp=1&amp;pid=d399e9332&amp;color=0,0,0&amp;vpa=13&amp;vtp=1&amp;bbb=1"/>
          <p:cNvSpPr/>
          <p:nvPr/>
        </p:nvSpPr>
        <p:spPr>
          <a:xfrm>
            <a:off x="9324055" y="1737360"/>
            <a:ext cx="879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</a:t>
            </a:r>
            <a:endParaRPr lang="en-US" altLang="zh-CN" sz="2400" dirty="0"/>
          </a:p>
        </p:txBody>
      </p:sp>
      <p:sp>
        <p:nvSpPr>
          <p:cNvPr id="7" name="QB_6_AN.30_1#89f37ee2e.blank?vcp=1&amp;pid=d399e9332&amp;color=0,0,0&amp;vpa=14&amp;vtp=1&amp;bbb=1"/>
          <p:cNvSpPr/>
          <p:nvPr/>
        </p:nvSpPr>
        <p:spPr>
          <a:xfrm>
            <a:off x="9669176" y="2867660"/>
            <a:ext cx="998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endParaRPr lang="en-US" altLang="zh-CN" sz="2400" dirty="0"/>
          </a:p>
        </p:txBody>
      </p:sp>
      <p:sp>
        <p:nvSpPr>
          <p:cNvPr id="9" name="QB_6_AN.32_1#89f37ee2e.blank?vcp=1&amp;pid=d399e9332&amp;color=0,0,0&amp;vpa=15&amp;vtp=1&amp;bbb=1"/>
          <p:cNvSpPr/>
          <p:nvPr/>
        </p:nvSpPr>
        <p:spPr>
          <a:xfrm>
            <a:off x="2423002" y="3985260"/>
            <a:ext cx="2354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farthest/furthest</a:t>
            </a:r>
            <a:endParaRPr lang="en-US" altLang="zh-CN" sz="2400" dirty="0"/>
          </a:p>
        </p:txBody>
      </p:sp>
      <p:sp>
        <p:nvSpPr>
          <p:cNvPr id="11" name="QB_6_AN.34_1#89f37ee2e.blank?vcp=1&amp;pid=d399e9332&amp;color=0,0,0&amp;vpa=16&amp;vtp=1&amp;bbb=1"/>
          <p:cNvSpPr/>
          <p:nvPr/>
        </p:nvSpPr>
        <p:spPr>
          <a:xfrm>
            <a:off x="4475003" y="5081270"/>
            <a:ext cx="19510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_1#fa761a2cb?vcp=1&amp;pid=d399e9332&amp;color=0,0,0&amp;vtp=1&amp;bt=1&amp;bbb=1"/>
          <p:cNvSpPr/>
          <p:nvPr/>
        </p:nvSpPr>
        <p:spPr>
          <a:xfrm>
            <a:off x="502920" y="15075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（educational）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seen.</a:t>
            </a:r>
            <a:endParaRPr lang="en-US" altLang="zh-CN" sz="2400" dirty="0"/>
          </a:p>
        </p:txBody>
      </p:sp>
      <p:sp>
        <p:nvSpPr>
          <p:cNvPr id="3" name="QB_6_AN.36_1#fa761a2cb.blank?vcp=1&amp;pid=d399e9332&amp;color=0,0,0&amp;vpa=17&amp;vtp=1&amp;bbb=1"/>
          <p:cNvSpPr/>
          <p:nvPr/>
        </p:nvSpPr>
        <p:spPr>
          <a:xfrm>
            <a:off x="2473802" y="1458027"/>
            <a:ext cx="2508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educational</a:t>
            </a:r>
            <a:endParaRPr lang="en-US" altLang="zh-CN" sz="2400" dirty="0"/>
          </a:p>
        </p:txBody>
      </p:sp>
      <p:sp>
        <p:nvSpPr>
          <p:cNvPr id="4" name="QB_6_BD.37_1#dfd303277?sp=1&amp;vcp=1&amp;pid=d399e9332&amp;color=0,0,0&amp;vtp=1&amp;bbb=1"/>
          <p:cNvSpPr/>
          <p:nvPr/>
        </p:nvSpPr>
        <p:spPr>
          <a:xfrm>
            <a:off x="502920" y="204692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—Dad,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（big）,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smaller.</a:t>
            </a:r>
            <a:endParaRPr lang="en-US" altLang="zh-CN" sz="2400" dirty="0"/>
          </a:p>
        </p:txBody>
      </p:sp>
      <p:sp>
        <p:nvSpPr>
          <p:cNvPr id="5" name="QB_6_AN.38_1#dfd303277.blank?vcp=1&amp;pid=d399e9332&amp;color=0,0,0&amp;vpa=18&amp;vtp=1&amp;bbb=1"/>
          <p:cNvSpPr/>
          <p:nvPr/>
        </p:nvSpPr>
        <p:spPr>
          <a:xfrm>
            <a:off x="3156426" y="2006284"/>
            <a:ext cx="1049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bigger</a:t>
            </a:r>
            <a:endParaRPr lang="en-US" altLang="zh-CN" sz="2400" dirty="0"/>
          </a:p>
        </p:txBody>
      </p:sp>
      <p:sp>
        <p:nvSpPr>
          <p:cNvPr id="6" name="QB_6_BD.39_1#e0b25a832?vcp=1&amp;pid=d399e9332&amp;color=0,0,0&amp;vtp=1&amp;bbb=1&amp;hb=1"/>
          <p:cNvSpPr/>
          <p:nvPr/>
        </p:nvSpPr>
        <p:spPr>
          <a:xfrm>
            <a:off x="502920" y="3150554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（serious）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learn.”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Paper-making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（great）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inventions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（tall）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classmates.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（well）,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milk,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coffee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tea?</a:t>
            </a:r>
            <a:endParaRPr lang="en-US" altLang="zh-CN" sz="2400" dirty="0"/>
          </a:p>
        </p:txBody>
      </p:sp>
      <p:sp>
        <p:nvSpPr>
          <p:cNvPr id="7" name="QB_6_AN.40_1#e0b25a832.blank?vcp=1&amp;pid=d399e9332&amp;color=0,0,0&amp;vpa=19&amp;vtp=1&amp;bbb=1"/>
          <p:cNvSpPr/>
          <p:nvPr/>
        </p:nvSpPr>
        <p:spPr>
          <a:xfrm>
            <a:off x="6312376" y="3109914"/>
            <a:ext cx="21963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seriously</a:t>
            </a:r>
            <a:endParaRPr lang="en-US" altLang="zh-CN" sz="2400" dirty="0"/>
          </a:p>
        </p:txBody>
      </p:sp>
      <p:sp>
        <p:nvSpPr>
          <p:cNvPr id="9" name="QB_6_AN.42_1#e0b25a832.blank?vcp=1&amp;pid=d399e9332&amp;color=0,0,0&amp;vpa=20&amp;vtp=1&amp;bbb=1"/>
          <p:cNvSpPr/>
          <p:nvPr/>
        </p:nvSpPr>
        <p:spPr>
          <a:xfrm>
            <a:off x="4569555" y="4227514"/>
            <a:ext cx="12470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greatest</a:t>
            </a:r>
            <a:endParaRPr lang="en-US" altLang="zh-CN" sz="2400" dirty="0"/>
          </a:p>
        </p:txBody>
      </p:sp>
      <p:sp>
        <p:nvSpPr>
          <p:cNvPr id="11" name="QB_6_AN.44_1#e0b25a832.blank?vcp=1&amp;pid=d399e9332&amp;color=0,0,0&amp;vpa=21&amp;vtp=1&amp;bbb=1"/>
          <p:cNvSpPr/>
          <p:nvPr/>
        </p:nvSpPr>
        <p:spPr>
          <a:xfrm>
            <a:off x="4851876" y="4799014"/>
            <a:ext cx="998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tallest</a:t>
            </a:r>
            <a:endParaRPr lang="en-US" altLang="zh-CN" sz="2400" dirty="0"/>
          </a:p>
        </p:txBody>
      </p:sp>
      <p:sp>
        <p:nvSpPr>
          <p:cNvPr id="13" name="QB_6_AN.46_1#e0b25a832.blank?vcp=1&amp;pid=d399e9332&amp;color=0,0,0&amp;vpa=22&amp;vtp=1&amp;bbb=1"/>
          <p:cNvSpPr/>
          <p:nvPr/>
        </p:nvSpPr>
        <p:spPr>
          <a:xfrm>
            <a:off x="3500914" y="5336224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240b93bf?sp=1&amp;vcp=1&amp;pid=2356c8037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Ⅱ.方框选词</a:t>
            </a:r>
            <a:endParaRPr lang="en-US" altLang="zh-CN" sz="2600" dirty="0"/>
          </a:p>
        </p:txBody>
      </p:sp>
      <p:graphicFrame>
        <p:nvGraphicFramePr>
          <p:cNvPr id="38" name="QM_6_BD.47_1#767b66c11?colgroup=36&amp;vcp=1&amp;pid=e240b93bf&amp;color=0,0,0&amp;vtp=1&amp;bbb=1&amp;hb=1"/>
          <p:cNvGraphicFramePr>
            <a:graphicFrameLocks noGrp="1"/>
          </p:cNvGraphicFramePr>
          <p:nvPr/>
        </p:nvGraphicFramePr>
        <p:xfrm>
          <a:off x="502920" y="1422400"/>
          <a:ext cx="11164824" cy="970153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exciting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popular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carefully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faster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convenient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crowded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BD.48_1#e32af3807?vcp=1&amp;pid=767b66c11&amp;color=0,0,0&amp;vtp=1&amp;bbb=1&amp;hb=1"/>
          <p:cNvSpPr/>
          <p:nvPr/>
        </p:nvSpPr>
        <p:spPr>
          <a:xfrm>
            <a:off x="502920" y="25273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B_7_AN.49_1#e32af3807.blank?vcp=1&amp;pid=767b66c11&amp;color=0,0,0&amp;vpa=23&amp;vtp=1&amp;bbb=1"/>
          <p:cNvSpPr/>
          <p:nvPr/>
        </p:nvSpPr>
        <p:spPr>
          <a:xfrm>
            <a:off x="494188" y="3036570"/>
            <a:ext cx="3628327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crowded</a:t>
            </a:r>
            <a:endParaRPr lang="en-US" altLang="zh-CN" sz="2400" dirty="0"/>
          </a:p>
        </p:txBody>
      </p:sp>
      <p:sp>
        <p:nvSpPr>
          <p:cNvPr id="6" name="QB_7_BD.50_1#30dc43793?sp=1&amp;vcp=1&amp;pid=767b66c11&amp;color=0,0,0&amp;vtp=1&amp;bbb=1"/>
          <p:cNvSpPr/>
          <p:nvPr/>
        </p:nvSpPr>
        <p:spPr>
          <a:xfrm>
            <a:off x="502920" y="36300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B_7_AN.51_1#30dc43793.blank?vcp=1&amp;pid=767b66c11&amp;color=0,0,0&amp;vpa=24&amp;vtp=1&amp;bbb=1"/>
          <p:cNvSpPr/>
          <p:nvPr/>
        </p:nvSpPr>
        <p:spPr>
          <a:xfrm>
            <a:off x="5553551" y="4126611"/>
            <a:ext cx="21455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endParaRPr lang="en-US" altLang="zh-CN" sz="2400" dirty="0"/>
          </a:p>
        </p:txBody>
      </p:sp>
      <p:sp>
        <p:nvSpPr>
          <p:cNvPr id="8" name="QB_7_BD.52_1#70f1eef53?vcp=1&amp;pid=767b66c11&amp;color=0,0,0&amp;vtp=1&amp;bbb=1"/>
          <p:cNvSpPr/>
          <p:nvPr/>
        </p:nvSpPr>
        <p:spPr>
          <a:xfrm>
            <a:off x="502920" y="472700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mobile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4G.</a:t>
            </a:r>
            <a:endParaRPr lang="en-US" altLang="zh-CN" sz="2400" dirty="0"/>
          </a:p>
        </p:txBody>
      </p:sp>
      <p:sp>
        <p:nvSpPr>
          <p:cNvPr id="9" name="QB_7_AN.53_1#70f1eef53.blank?vcp=1&amp;pid=767b66c11&amp;color=0,0,0&amp;vpa=25&amp;vtp=1&amp;bbb=1"/>
          <p:cNvSpPr/>
          <p:nvPr/>
        </p:nvSpPr>
        <p:spPr>
          <a:xfrm>
            <a:off x="7461727" y="4677473"/>
            <a:ext cx="965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endParaRPr lang="en-US" altLang="zh-CN" sz="2400" dirty="0"/>
          </a:p>
        </p:txBody>
      </p:sp>
      <p:sp>
        <p:nvSpPr>
          <p:cNvPr id="10" name="QB_7_BD.54_1#a6303c0b7?sp=1&amp;vcp=1&amp;pid=767b66c11&amp;color=0,0,0&amp;vtp=1&amp;bbb=1"/>
          <p:cNvSpPr/>
          <p:nvPr/>
        </p:nvSpPr>
        <p:spPr>
          <a:xfrm>
            <a:off x="502920" y="52683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beach?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all.</a:t>
            </a:r>
            <a:endParaRPr lang="en-US" altLang="zh-CN" sz="2400" dirty="0"/>
          </a:p>
        </p:txBody>
      </p:sp>
      <p:sp>
        <p:nvSpPr>
          <p:cNvPr id="11" name="QB_7_AN.55_1#a6303c0b7.blank?vcp=1&amp;pid=767b66c11&amp;color=0,0,0&amp;vpa=26&amp;vtp=1&amp;bbb=1"/>
          <p:cNvSpPr/>
          <p:nvPr/>
        </p:nvSpPr>
        <p:spPr>
          <a:xfrm>
            <a:off x="2009934" y="5777611"/>
            <a:ext cx="29670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convenient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6_1#9bfb8f198?sp=1&amp;vcp=1&amp;pid=767b66c11&amp;color=0,0,0&amp;vtp=1&amp;bt=1&amp;bbb=1"/>
          <p:cNvSpPr/>
          <p:nvPr/>
        </p:nvSpPr>
        <p:spPr>
          <a:xfrm>
            <a:off x="502920" y="1765366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Jimmy?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isn't.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shorter.</a:t>
            </a:r>
            <a:endParaRPr lang="en-US" altLang="zh-CN" sz="2400" dirty="0"/>
          </a:p>
        </p:txBody>
      </p:sp>
      <p:sp>
        <p:nvSpPr>
          <p:cNvPr id="3" name="QB_7_AN.57_1#9bfb8f198.blank?vcp=1&amp;pid=767b66c11&amp;color=0,0,0&amp;vpa=27&amp;vtp=1&amp;bbb=1"/>
          <p:cNvSpPr/>
          <p:nvPr/>
        </p:nvSpPr>
        <p:spPr>
          <a:xfrm>
            <a:off x="2750027" y="1737426"/>
            <a:ext cx="642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</a:t>
            </a:r>
            <a:endParaRPr lang="en-US" altLang="zh-CN" sz="2400" dirty="0"/>
          </a:p>
        </p:txBody>
      </p:sp>
      <p:sp>
        <p:nvSpPr>
          <p:cNvPr id="4" name="QB_7_BD.58_1#02d7ee714?sp=1&amp;vcp=1&amp;pid=767b66c11&amp;color=0,0,0&amp;vtp=1&amp;bbb=1&amp;hb=1"/>
          <p:cNvSpPr/>
          <p:nvPr/>
        </p:nvSpPr>
        <p:spPr>
          <a:xfrm>
            <a:off x="502920" y="2873694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seldom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</p:txBody>
      </p:sp>
      <p:sp>
        <p:nvSpPr>
          <p:cNvPr id="5" name="QB_7_AN.59_1#02d7ee714.blank?vcp=1&amp;pid=767b66c11&amp;color=0,0,0&amp;vpa=28&amp;vtp=1&amp;bbb=1"/>
          <p:cNvSpPr/>
          <p:nvPr/>
        </p:nvSpPr>
        <p:spPr>
          <a:xfrm>
            <a:off x="3537426" y="2833054"/>
            <a:ext cx="18653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endParaRPr lang="en-US" altLang="zh-CN" sz="2400" dirty="0"/>
          </a:p>
        </p:txBody>
      </p:sp>
      <p:sp>
        <p:nvSpPr>
          <p:cNvPr id="6" name="QB_7_BD.60_1#155b7e54f?sp=1&amp;vcp=1&amp;pid=767b66c11&amp;color=0,0,0&amp;vtp=1&amp;bbb=1"/>
          <p:cNvSpPr/>
          <p:nvPr/>
        </p:nvSpPr>
        <p:spPr>
          <a:xfrm>
            <a:off x="502920" y="452469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seen.</a:t>
            </a:r>
            <a:endParaRPr lang="en-US" altLang="zh-CN" sz="2400" dirty="0"/>
          </a:p>
        </p:txBody>
      </p:sp>
      <p:sp>
        <p:nvSpPr>
          <p:cNvPr id="7" name="QB_7_AN.61_1#155b7e54f.blank?vcp=1&amp;pid=767b66c11&amp;color=0,0,0&amp;vpa=29&amp;vtp=1&amp;bbb=1"/>
          <p:cNvSpPr/>
          <p:nvPr/>
        </p:nvSpPr>
        <p:spPr>
          <a:xfrm>
            <a:off x="3767296" y="5021265"/>
            <a:ext cx="20161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0d960d13?vcp=1&amp;pid=7c2bd4746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考点4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形容词/副词词性转化</a:t>
            </a:r>
            <a:endParaRPr lang="en-US" altLang="zh-CN" sz="2800" dirty="0"/>
          </a:p>
        </p:txBody>
      </p:sp>
      <p:sp>
        <p:nvSpPr>
          <p:cNvPr id="3" name="QB_5_BD.62_1#7d90d0cba?vcp=1&amp;pid=70d960d13&amp;color=0,0,0&amp;vtp=1&amp;bb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（quickly）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breakfast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（possibly）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（able）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（complete）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achieve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teenagers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pocket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（wise）．</a:t>
            </a:r>
            <a:endParaRPr lang="en-US" altLang="zh-CN" sz="2400" dirty="0"/>
          </a:p>
        </p:txBody>
      </p:sp>
      <p:sp>
        <p:nvSpPr>
          <p:cNvPr id="4" name="QB_5_AN.63_1#7d90d0cba.blank?vcp=1&amp;pid=70d960d13&amp;color=0,0,0&amp;vpa=30&amp;vtp=1&amp;bbb=1"/>
          <p:cNvSpPr/>
          <p:nvPr/>
        </p:nvSpPr>
        <p:spPr>
          <a:xfrm>
            <a:off x="3243103" y="1280160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</a:t>
            </a:r>
            <a:endParaRPr lang="en-US" altLang="zh-CN" sz="2400" dirty="0"/>
          </a:p>
        </p:txBody>
      </p:sp>
      <p:sp>
        <p:nvSpPr>
          <p:cNvPr id="6" name="QB_5_AN.65_1#7d90d0cba.blank?vcp=1&amp;pid=70d960d13&amp;color=0,0,0&amp;vpa=31&amp;vtp=1&amp;bbb=1"/>
          <p:cNvSpPr/>
          <p:nvPr/>
        </p:nvSpPr>
        <p:spPr>
          <a:xfrm>
            <a:off x="2135664" y="1838960"/>
            <a:ext cx="1592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</a:t>
            </a:r>
            <a:endParaRPr lang="en-US" altLang="zh-CN" sz="2400" dirty="0"/>
          </a:p>
        </p:txBody>
      </p:sp>
      <p:sp>
        <p:nvSpPr>
          <p:cNvPr id="8" name="QB_5_AN.67_1#7d90d0cba.blank?vcp=1&amp;pid=70d960d13&amp;color=0,0,0&amp;vpa=32&amp;vtp=1&amp;bbb=1"/>
          <p:cNvSpPr/>
          <p:nvPr/>
        </p:nvSpPr>
        <p:spPr>
          <a:xfrm>
            <a:off x="5684743" y="2410460"/>
            <a:ext cx="1304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disabled</a:t>
            </a:r>
            <a:endParaRPr lang="en-US" altLang="zh-CN" sz="2400" dirty="0"/>
          </a:p>
        </p:txBody>
      </p:sp>
      <p:sp>
        <p:nvSpPr>
          <p:cNvPr id="10" name="QB_5_AN.69_1#7d90d0cba.blank?vcp=1&amp;pid=70d960d13&amp;color=0,0,0&amp;vpa=33&amp;vtp=1&amp;bbb=1"/>
          <p:cNvSpPr/>
          <p:nvPr/>
        </p:nvSpPr>
        <p:spPr>
          <a:xfrm>
            <a:off x="1581627" y="3515360"/>
            <a:ext cx="16240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completely</a:t>
            </a:r>
            <a:endParaRPr lang="en-US" altLang="zh-CN" sz="2400" dirty="0"/>
          </a:p>
        </p:txBody>
      </p:sp>
      <p:sp>
        <p:nvSpPr>
          <p:cNvPr id="12" name="QB_5_AN.71_1#7d90d0cba.blank?vcp=1&amp;pid=70d960d13&amp;color=0,0,0&amp;vpa=34&amp;vtp=1&amp;bbb=1"/>
          <p:cNvSpPr/>
          <p:nvPr/>
        </p:nvSpPr>
        <p:spPr>
          <a:xfrm>
            <a:off x="9128602" y="4074160"/>
            <a:ext cx="1016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wisely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523653cd.fixed?vcp=1&amp;pid=d332a2d85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专题三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形容词和副词</a:t>
            </a:r>
            <a:endParaRPr lang="en-US" altLang="zh-CN" sz="6600" dirty="0"/>
          </a:p>
        </p:txBody>
      </p:sp>
      <p:pic>
        <p:nvPicPr>
          <p:cNvPr id="3" name="C_2#3523653cd.fixed?vcp=1&amp;pid=d332a2d8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2_1#f52371185?vcp=1&amp;pid=70d960d13&amp;color=0,0,0&amp;vtp=1&amp;bt=1&amp;bbb=1&amp;hb=1"/>
          <p:cNvSpPr/>
          <p:nvPr/>
        </p:nvSpPr>
        <p:spPr>
          <a:xfrm>
            <a:off x="502920" y="1791115"/>
            <a:ext cx="11183112" cy="383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（usual）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（alive）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humorous.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（tidy）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appearance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interview.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（day）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（satisfying）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Europe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complaint.</a:t>
            </a:r>
            <a:endParaRPr lang="en-US" altLang="zh-CN" sz="2400" dirty="0"/>
          </a:p>
        </p:txBody>
      </p:sp>
      <p:sp>
        <p:nvSpPr>
          <p:cNvPr id="3" name="QB_5_AN.73_1#f52371185.blank?vcp=1&amp;pid=70d960d13&amp;color=0,0,0&amp;vpa=35&amp;vtp=1&amp;bbb=1"/>
          <p:cNvSpPr/>
          <p:nvPr/>
        </p:nvSpPr>
        <p:spPr>
          <a:xfrm>
            <a:off x="3315176" y="1763175"/>
            <a:ext cx="12557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unusual</a:t>
            </a:r>
            <a:endParaRPr lang="en-US" altLang="zh-CN" sz="2400" dirty="0"/>
          </a:p>
        </p:txBody>
      </p:sp>
      <p:sp>
        <p:nvSpPr>
          <p:cNvPr id="5" name="QB_5_AN.75_1#f52371185.blank?vcp=1&amp;pid=70d960d13&amp;color=0,0,0&amp;vpa=36&amp;vtp=1&amp;bbb=1"/>
          <p:cNvSpPr/>
          <p:nvPr/>
        </p:nvSpPr>
        <p:spPr>
          <a:xfrm>
            <a:off x="3011964" y="2868075"/>
            <a:ext cx="9128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lively</a:t>
            </a:r>
            <a:endParaRPr lang="en-US" altLang="zh-CN" sz="2400" dirty="0"/>
          </a:p>
        </p:txBody>
      </p:sp>
      <p:sp>
        <p:nvSpPr>
          <p:cNvPr id="7" name="QB_5_AN.77_1#f52371185.blank?vcp=1&amp;pid=70d960d13&amp;color=0,0,0&amp;vpa=37&amp;vtp=1&amp;bbb=1"/>
          <p:cNvSpPr/>
          <p:nvPr/>
        </p:nvSpPr>
        <p:spPr>
          <a:xfrm>
            <a:off x="1426051" y="3426875"/>
            <a:ext cx="1068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untidy</a:t>
            </a:r>
            <a:endParaRPr lang="en-US" altLang="zh-CN" sz="2400" dirty="0"/>
          </a:p>
        </p:txBody>
      </p:sp>
      <p:sp>
        <p:nvSpPr>
          <p:cNvPr id="9" name="QB_5_AN.79_1#f52371185.blank?vcp=1&amp;pid=70d960d13&amp;color=0,0,0&amp;vpa=38&amp;vtp=1&amp;bbb=1"/>
          <p:cNvSpPr/>
          <p:nvPr/>
        </p:nvSpPr>
        <p:spPr>
          <a:xfrm>
            <a:off x="8645240" y="3985675"/>
            <a:ext cx="863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endParaRPr lang="en-US" altLang="zh-CN" sz="2400" dirty="0"/>
          </a:p>
        </p:txBody>
      </p:sp>
      <p:sp>
        <p:nvSpPr>
          <p:cNvPr id="11" name="QB_5_AN.81_1#f52371185.blank?vcp=1&amp;pid=70d960d13&amp;color=0,0,0&amp;vpa=39&amp;vtp=1&amp;bbb=1"/>
          <p:cNvSpPr/>
          <p:nvPr/>
        </p:nvSpPr>
        <p:spPr>
          <a:xfrm>
            <a:off x="2797652" y="4557175"/>
            <a:ext cx="1287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satisfied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c9dbeda5?vcp=1&amp;pid=7c2bd4746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考点整合训练</a:t>
            </a:r>
            <a:endParaRPr lang="en-US" altLang="zh-CN" sz="2800" dirty="0"/>
          </a:p>
        </p:txBody>
      </p:sp>
      <p:graphicFrame>
        <p:nvGraphicFramePr>
          <p:cNvPr id="42" name="QM_5_BD.82_1#91d790905?colgroup=36&amp;vcp=1&amp;pid=ac9dbeda5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64824" cy="910146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91014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truly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exactly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Instead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easily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happier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happily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harmful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83_1#2256b58d2?vcp=1&amp;pid=91d790905&amp;color=0,0,0&amp;vtp=1&amp;bbb=1&amp;hb=1"/>
          <p:cNvSpPr/>
          <p:nvPr/>
        </p:nvSpPr>
        <p:spPr>
          <a:xfrm>
            <a:off x="502920" y="2489200"/>
            <a:ext cx="11183112" cy="3944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medicine?—Yes,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headache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bright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—Dropping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environment.—I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proper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bins.</a:t>
            </a:r>
            <a:endParaRPr lang="en-US" altLang="zh-CN" sz="2400" dirty="0"/>
          </a:p>
        </p:txBody>
      </p:sp>
      <p:sp>
        <p:nvSpPr>
          <p:cNvPr id="5" name="QB_6_AN.84_1#2256b58d2.blank?vcp=1&amp;pid=91d790905&amp;color=0,0,0&amp;vpa=40&amp;vtp=1&amp;bbb=1"/>
          <p:cNvSpPr/>
          <p:nvPr/>
        </p:nvSpPr>
        <p:spPr>
          <a:xfrm>
            <a:off x="2603977" y="2901188"/>
            <a:ext cx="9826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worse</a:t>
            </a:r>
            <a:endParaRPr lang="en-US" altLang="zh-CN" sz="2400" dirty="0"/>
          </a:p>
        </p:txBody>
      </p:sp>
      <p:sp>
        <p:nvSpPr>
          <p:cNvPr id="7" name="QB_6_AN.86_1#2256b58d2.blank?vcp=1&amp;pid=91d790905&amp;color=0,0,0&amp;vpa=41&amp;vtp=1&amp;bbb=1"/>
          <p:cNvSpPr/>
          <p:nvPr/>
        </p:nvSpPr>
        <p:spPr>
          <a:xfrm>
            <a:off x="7329963" y="3345688"/>
            <a:ext cx="1187450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endParaRPr lang="en-US" altLang="zh-CN" sz="2400" dirty="0"/>
          </a:p>
        </p:txBody>
      </p:sp>
      <p:sp>
        <p:nvSpPr>
          <p:cNvPr id="9" name="QB_6_AN.88_1#2256b58d2.blank?vcp=1&amp;pid=91d790905&amp;color=0,0,0&amp;vpa=42&amp;vtp=1&amp;bbb=1"/>
          <p:cNvSpPr/>
          <p:nvPr/>
        </p:nvSpPr>
        <p:spPr>
          <a:xfrm>
            <a:off x="7736363" y="4221988"/>
            <a:ext cx="1772476" cy="388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easily</a:t>
            </a:r>
            <a:endParaRPr lang="en-US" altLang="zh-CN" sz="2400" dirty="0"/>
          </a:p>
        </p:txBody>
      </p:sp>
      <p:sp>
        <p:nvSpPr>
          <p:cNvPr id="11" name="QB_6_AN.90_1#2256b58d2.blank?vcp=1&amp;pid=91d790905&amp;color=0,0,0&amp;vpa=43&amp;vtp=1&amp;bbb=1"/>
          <p:cNvSpPr/>
          <p:nvPr/>
        </p:nvSpPr>
        <p:spPr>
          <a:xfrm>
            <a:off x="7039452" y="5110988"/>
            <a:ext cx="12366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happier</a:t>
            </a:r>
            <a:endParaRPr lang="en-US" altLang="zh-CN" sz="2400" dirty="0"/>
          </a:p>
        </p:txBody>
      </p:sp>
      <p:sp>
        <p:nvSpPr>
          <p:cNvPr id="13" name="QB_6_AN.92_1#2256b58d2.blank?vcp=1&amp;pid=91d790905&amp;color=0,0,0&amp;vpa=44&amp;vtp=1&amp;bbb=1"/>
          <p:cNvSpPr/>
          <p:nvPr/>
        </p:nvSpPr>
        <p:spPr>
          <a:xfrm>
            <a:off x="4451826" y="5568188"/>
            <a:ext cx="12874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3_1#15c3acf0a?vcp=1&amp;pid=91d790905&amp;color=0,0,0&amp;vtp=1&amp;bt=1&amp;bbb=1"/>
          <p:cNvSpPr/>
          <p:nvPr/>
        </p:nvSpPr>
        <p:spPr>
          <a:xfrm>
            <a:off x="502920" y="152514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all—you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—Lily,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party?—Pretty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—Jessica,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outside.—Oh,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—Uncle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health?—In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view,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meat.</a:t>
            </a:r>
            <a:endParaRPr lang="en-US" altLang="zh-CN" sz="2400" dirty="0"/>
          </a:p>
        </p:txBody>
      </p:sp>
      <p:sp>
        <p:nvSpPr>
          <p:cNvPr id="3" name="QB_6_AN.94_1#15c3acf0a.blank?vcp=1&amp;pid=91d790905&amp;color=0,0,0&amp;vpa=45&amp;vtp=1&amp;bbb=1"/>
          <p:cNvSpPr/>
          <p:nvPr/>
        </p:nvSpPr>
        <p:spPr>
          <a:xfrm>
            <a:off x="6282214" y="1484505"/>
            <a:ext cx="863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truly</a:t>
            </a:r>
            <a:endParaRPr lang="en-US" altLang="zh-CN" sz="2400" dirty="0"/>
          </a:p>
        </p:txBody>
      </p:sp>
      <p:sp>
        <p:nvSpPr>
          <p:cNvPr id="5" name="QB_6_AN.96_1#15c3acf0a.blank?vcp=1&amp;pid=91d790905&amp;color=0,0,0&amp;vpa=46&amp;vtp=1&amp;bbb=1"/>
          <p:cNvSpPr/>
          <p:nvPr/>
        </p:nvSpPr>
        <p:spPr>
          <a:xfrm>
            <a:off x="7369017" y="2043305"/>
            <a:ext cx="1133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exactly</a:t>
            </a:r>
            <a:endParaRPr lang="en-US" altLang="zh-CN" sz="2400" dirty="0"/>
          </a:p>
        </p:txBody>
      </p:sp>
      <p:sp>
        <p:nvSpPr>
          <p:cNvPr id="7" name="QB_6_AN.98_1#15c3acf0a.blank?vcp=1&amp;pid=91d790905&amp;color=0,0,0&amp;vpa=47&amp;vtp=1&amp;bbb=1"/>
          <p:cNvSpPr/>
          <p:nvPr/>
        </p:nvSpPr>
        <p:spPr>
          <a:xfrm>
            <a:off x="9549543" y="2602105"/>
            <a:ext cx="1203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happily</a:t>
            </a:r>
            <a:endParaRPr lang="en-US" altLang="zh-CN" sz="2400" dirty="0"/>
          </a:p>
        </p:txBody>
      </p:sp>
      <p:sp>
        <p:nvSpPr>
          <p:cNvPr id="9" name="QB_6_AN.100_1#15c3acf0a.blank?vcp=1&amp;pid=91d790905&amp;color=0,0,0&amp;vpa=48&amp;vtp=1&amp;bbb=1"/>
          <p:cNvSpPr/>
          <p:nvPr/>
        </p:nvSpPr>
        <p:spPr>
          <a:xfrm>
            <a:off x="3777139" y="3732405"/>
            <a:ext cx="847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endParaRPr lang="en-US" altLang="zh-CN" sz="2400" dirty="0"/>
          </a:p>
        </p:txBody>
      </p:sp>
      <p:sp>
        <p:nvSpPr>
          <p:cNvPr id="11" name="QB_6_AN.102_1#15c3acf0a.blank?vcp=1&amp;pid=91d790905&amp;color=0,0,0&amp;vpa=49&amp;vtp=1&amp;bbb=1"/>
          <p:cNvSpPr/>
          <p:nvPr/>
        </p:nvSpPr>
        <p:spPr>
          <a:xfrm>
            <a:off x="3326289" y="5387215"/>
            <a:ext cx="677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03_1#a9e7a7066?vcp=1&amp;pid=5403f9f82&amp;color=0,0,0&amp;vtp=1&amp;bt=1&amp;bbb=1"/>
          <p:cNvSpPr/>
          <p:nvPr/>
        </p:nvSpPr>
        <p:spPr>
          <a:xfrm>
            <a:off x="502920" y="900000"/>
            <a:ext cx="11183112" cy="9984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[2024宁波江北区一模]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M_4_BD.103_2#a9e7a7066?vcp=1&amp;pid=5403f9f82&amp;color=0,0,0&amp;vtp=1&amp;bbb=1"/>
          <p:cNvSpPr/>
          <p:nvPr/>
        </p:nvSpPr>
        <p:spPr>
          <a:xfrm>
            <a:off x="502920" y="1961656"/>
            <a:ext cx="11183112" cy="4650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eVTOL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飞机</a:t>
            </a:r>
            <a:endParaRPr lang="en-US" altLang="zh-CN" sz="2400" dirty="0"/>
          </a:p>
        </p:txBody>
      </p:sp>
      <p:pic>
        <p:nvPicPr>
          <p:cNvPr id="4" name="QM_4_BD.103_2#a9e7a7066?vcp=1&amp;pid=5403f9f82&amp;color=0,0,0&amp;tib=255,255,255&amp;iip=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1967625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44" name="QM_4_BD.103_3#a9e7a7066?colgroup=36&amp;vcp=1&amp;pid=5403f9f82&amp;color=0,0,0&amp;vtp=1&amp;bbb=1"/>
          <p:cNvGraphicFramePr>
            <a:graphicFrameLocks noGrp="1"/>
          </p:cNvGraphicFramePr>
          <p:nvPr/>
        </p:nvGraphicFramePr>
        <p:xfrm>
          <a:off x="502920" y="2558874"/>
          <a:ext cx="11164824" cy="535813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5358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between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complete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QM_4_BD.103_4#a9e7a7066?vcp=1&amp;pid=5403f9f82&amp;color=0,0,0&amp;vtp=1&amp;bbb=1&amp;hb=1"/>
          <p:cNvSpPr/>
          <p:nvPr/>
        </p:nvSpPr>
        <p:spPr>
          <a:xfrm>
            <a:off x="502920" y="3231974"/>
            <a:ext cx="11183112" cy="9984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taxi”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fiction,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future.</a:t>
            </a:r>
            <a:endParaRPr lang="en-US" altLang="zh-CN" sz="2400" dirty="0"/>
          </a:p>
        </p:txBody>
      </p:sp>
      <p:sp>
        <p:nvSpPr>
          <p:cNvPr id="7" name="QM_4_BD.103_5#a9e7a7066?sp=1&amp;vcp=1&amp;pid=5403f9f82&amp;color=0,0,0&amp;vtp=1&amp;bbb=1&amp;hb=1"/>
          <p:cNvSpPr/>
          <p:nvPr/>
        </p:nvSpPr>
        <p:spPr>
          <a:xfrm>
            <a:off x="502920" y="4289122"/>
            <a:ext cx="11183112" cy="20652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February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eVTOL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aircraft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（飞行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Guangdong.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Shenzhen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Zhuhai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cities.</a:t>
            </a:r>
            <a:endParaRPr lang="en-US" altLang="zh-CN" sz="2400" dirty="0"/>
          </a:p>
        </p:txBody>
      </p:sp>
      <p:sp>
        <p:nvSpPr>
          <p:cNvPr id="8" name="QM_4_AN.104_1#a9e7a7066.blank?vcp=1&amp;pid=5403f9f82&amp;color=0,0,0&amp;vpa=50&amp;vtp=1&amp;bbb=1"/>
          <p:cNvSpPr/>
          <p:nvPr/>
        </p:nvSpPr>
        <p:spPr>
          <a:xfrm>
            <a:off x="7653051" y="4254070"/>
            <a:ext cx="525463" cy="4690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endParaRPr lang="en-US" altLang="zh-CN" sz="2400" dirty="0"/>
          </a:p>
        </p:txBody>
      </p:sp>
      <p:sp>
        <p:nvSpPr>
          <p:cNvPr id="9" name="QM_4_AN.105_1#a9e7a7066.blank?vcp=1&amp;pid=5403f9f82&amp;color=0,0,0&amp;vpa=51&amp;vtp=1&amp;bbb=1"/>
          <p:cNvSpPr/>
          <p:nvPr/>
        </p:nvSpPr>
        <p:spPr>
          <a:xfrm>
            <a:off x="9750902" y="5320870"/>
            <a:ext cx="1287463" cy="4690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06_1#a9e7a7066?sp=1&amp;vcp=1&amp;pid=5403f9f82&amp;color=0,0,0&amp;mp=1&amp;vtp=1&amp;bt=1&amp;bbb=1&amp;hb=1"/>
          <p:cNvSpPr/>
          <p:nvPr/>
        </p:nvSpPr>
        <p:spPr>
          <a:xfrm>
            <a:off x="502920" y="206842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eVTOL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aircraft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runway.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aircraft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electricity.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kilometers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（充电）.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kilometers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passengers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2026.</a:t>
            </a:r>
            <a:endParaRPr lang="en-US" altLang="zh-CN" sz="2400" dirty="0"/>
          </a:p>
        </p:txBody>
      </p:sp>
      <p:sp>
        <p:nvSpPr>
          <p:cNvPr id="3" name="QM_4_AN.107_1#a9e7a7066.blank?vcp=1&amp;pid=5403f9f82&amp;color=0,0,0&amp;mp=1&amp;vpa=52&amp;vtp=1&amp;bbb=1"/>
          <p:cNvSpPr/>
          <p:nvPr/>
        </p:nvSpPr>
        <p:spPr>
          <a:xfrm>
            <a:off x="4070064" y="2040480"/>
            <a:ext cx="898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looks</a:t>
            </a:r>
            <a:endParaRPr lang="en-US" altLang="zh-CN" sz="2400" dirty="0"/>
          </a:p>
        </p:txBody>
      </p:sp>
      <p:sp>
        <p:nvSpPr>
          <p:cNvPr id="4" name="QM_4_AN.108_1#a9e7a7066.blank?vcp=1&amp;pid=5403f9f82&amp;color=0,0,0&amp;mp=1&amp;vpa=53&amp;vtp=1&amp;bbb=1"/>
          <p:cNvSpPr/>
          <p:nvPr/>
        </p:nvSpPr>
        <p:spPr>
          <a:xfrm>
            <a:off x="6306852" y="2586580"/>
            <a:ext cx="16240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completely</a:t>
            </a:r>
            <a:endParaRPr lang="en-US" altLang="zh-CN" sz="2400" dirty="0"/>
          </a:p>
        </p:txBody>
      </p:sp>
      <p:sp>
        <p:nvSpPr>
          <p:cNvPr id="5" name="QM_4_AN.109_1#a9e7a7066.blank?vcp=1&amp;pid=5403f9f82&amp;color=0,0,0&amp;mp=1&amp;vpa=54&amp;vtp=1&amp;bbb=1"/>
          <p:cNvSpPr/>
          <p:nvPr/>
        </p:nvSpPr>
        <p:spPr>
          <a:xfrm>
            <a:off x="2383314" y="3704180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speed</a:t>
            </a:r>
            <a:endParaRPr lang="en-US" altLang="zh-CN" sz="2400" dirty="0"/>
          </a:p>
        </p:txBody>
      </p:sp>
      <p:sp>
        <p:nvSpPr>
          <p:cNvPr id="6" name="QM_4_EX.110_1#a9e7a7066?vcp=1&amp;pid=5403f9f82&amp;color=0,0,0&amp;vtp=1&amp;bbb=1"/>
          <p:cNvSpPr/>
          <p:nvPr/>
        </p:nvSpPr>
        <p:spPr>
          <a:xfrm>
            <a:off x="502920" y="480965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eVTOL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飞机的相关信息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1_1#fdcc2261b?vcp=1&amp;pid=5403f9f82&amp;color=0,0,0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endParaRPr lang="en-US" altLang="zh-CN" sz="2400" dirty="0"/>
          </a:p>
        </p:txBody>
      </p:sp>
      <p:sp>
        <p:nvSpPr>
          <p:cNvPr id="3" name="QM_4_BD.111_2#fdcc2261b?sp=1&amp;vcp=1&amp;pid=5403f9f82&amp;color=0,0,0&amp;vtp=1&amp;bbb=1&amp;hb=1"/>
          <p:cNvSpPr/>
          <p:nvPr/>
        </p:nvSpPr>
        <p:spPr>
          <a:xfrm>
            <a:off x="502920" y="1442162"/>
            <a:ext cx="11183112" cy="1566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[2024绍兴二模]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Douban,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platform,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100,000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members.</a:t>
            </a:r>
            <a:endParaRPr lang="en-US" altLang="zh-CN" sz="2400" dirty="0"/>
          </a:p>
        </p:txBody>
      </p:sp>
      <p:sp>
        <p:nvSpPr>
          <p:cNvPr id="4" name="QM_4_BD.111_3#fdcc2261b?sp=1&amp;vcp=1&amp;pid=5403f9f82&amp;color=0,0,0&amp;vtp=1&amp;bbb=1&amp;hb=1"/>
          <p:cNvSpPr/>
          <p:nvPr/>
        </p:nvSpPr>
        <p:spPr>
          <a:xfrm>
            <a:off x="502920" y="3074048"/>
            <a:ext cx="11183112" cy="21128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（decide）,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overseas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gathering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（person）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parks.</a:t>
            </a:r>
            <a:endParaRPr lang="en-US" altLang="zh-CN" sz="2400" dirty="0"/>
          </a:p>
        </p:txBody>
      </p:sp>
      <p:sp>
        <p:nvSpPr>
          <p:cNvPr id="5" name="QM_4_BD.111_4#fdcc2261b?sp=1&amp;vcp=1&amp;pid=5403f9f82&amp;color=0,0,0&amp;vtp=1&amp;bbb=1&amp;hb=1"/>
          <p:cNvSpPr/>
          <p:nvPr/>
        </p:nvSpPr>
        <p:spPr>
          <a:xfrm>
            <a:off x="502920" y="5253177"/>
            <a:ext cx="111831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“20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parks”,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Journal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7" name="QM_4_AN.112_1#fdcc2261b.blank?vcp=1&amp;pid=5403f9f82&amp;color=0,0,0&amp;vpa=55&amp;vtp=1&amp;bbb=1"/>
          <p:cNvSpPr/>
          <p:nvPr/>
        </p:nvSpPr>
        <p:spPr>
          <a:xfrm>
            <a:off x="1930877" y="2487562"/>
            <a:ext cx="627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8" name="QM_4_AN.113_1#fdcc2261b.blank?vcp=1&amp;pid=5403f9f82&amp;color=0,0,0&amp;vpa=56&amp;vtp=1&amp;bbb=1"/>
          <p:cNvSpPr/>
          <p:nvPr/>
        </p:nvSpPr>
        <p:spPr>
          <a:xfrm>
            <a:off x="6615588" y="3037091"/>
            <a:ext cx="1270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decision</a:t>
            </a:r>
            <a:endParaRPr lang="en-US" altLang="zh-CN" sz="2400" dirty="0"/>
          </a:p>
        </p:txBody>
      </p:sp>
      <p:sp>
        <p:nvSpPr>
          <p:cNvPr id="9" name="QM_4_AN.114_1#fdcc2261b.blank?vcp=1&amp;pid=5403f9f82&amp;color=0,0,0&amp;vpa=57&amp;vtp=1&amp;bbb=1"/>
          <p:cNvSpPr/>
          <p:nvPr/>
        </p:nvSpPr>
        <p:spPr>
          <a:xfrm>
            <a:off x="722788" y="4652848"/>
            <a:ext cx="1338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personal</a:t>
            </a:r>
            <a:endParaRPr lang="en-US" altLang="zh-CN" sz="2400" dirty="0"/>
          </a:p>
        </p:txBody>
      </p:sp>
      <p:sp>
        <p:nvSpPr>
          <p:cNvPr id="10" name="QM_4_AN.115_1#fdcc2261b.blank?vcp=1&amp;pid=5403f9f82&amp;color=0,0,0&amp;vpa=58&amp;vtp=1&amp;bbb=1"/>
          <p:cNvSpPr/>
          <p:nvPr/>
        </p:nvSpPr>
        <p:spPr>
          <a:xfrm>
            <a:off x="735488" y="5762320"/>
            <a:ext cx="8580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1_4#fdcc2261b?sp=1&amp;vcp=1&amp;pid=5403f9f82&amp;color=0,0,0&amp;vtp=1&amp;bbb=1&amp;hb=1"/>
          <p:cNvSpPr/>
          <p:nvPr/>
        </p:nvSpPr>
        <p:spPr>
          <a:xfrm>
            <a:off x="502920" y="899999"/>
            <a:ext cx="11183112" cy="957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（spend）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either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3" name="QM_4_BD.111_5#fdcc2261b?sp=1&amp;vcp=1&amp;pid=5403f9f82&amp;color=0,0,0&amp;vtp=1&amp;bbb=1&amp;hb=1"/>
          <p:cNvSpPr/>
          <p:nvPr/>
        </p:nvSpPr>
        <p:spPr>
          <a:xfrm>
            <a:off x="502920" y="1912365"/>
            <a:ext cx="11183112" cy="4081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（get）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popularity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Bingbing,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（build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neighborhoods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Shenzhen.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company,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downstairs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grass,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（easy）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connect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refresh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stresses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workplace,”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</p:txBody>
      </p:sp>
      <p:sp>
        <p:nvSpPr>
          <p:cNvPr id="4" name="QM_4_EX.122_1#fdcc2261b?vcp=1&amp;pid=5403f9f82&amp;color=0,0,0&amp;vtp=1&amp;bbb=1"/>
          <p:cNvSpPr/>
          <p:nvPr/>
        </p:nvSpPr>
        <p:spPr>
          <a:xfrm>
            <a:off x="502920" y="5992494"/>
            <a:ext cx="11183112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本文主要介绍了人们喜欢逛公园的现象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M_4_AN.116_1#fdcc2261b.blank?vcp=1&amp;pid=5403f9f82&amp;color=0,0,0&amp;vpa=59&amp;vtp=1&amp;bbb=1"/>
          <p:cNvSpPr/>
          <p:nvPr/>
        </p:nvSpPr>
        <p:spPr>
          <a:xfrm>
            <a:off x="3935889" y="861518"/>
            <a:ext cx="139065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spending</a:t>
            </a:r>
            <a:endParaRPr lang="en-US" altLang="zh-CN" sz="2400" dirty="0"/>
          </a:p>
        </p:txBody>
      </p:sp>
      <p:sp>
        <p:nvSpPr>
          <p:cNvPr id="6" name="QM_4_AN.117_1#fdcc2261b.blank?vcp=1&amp;pid=5403f9f82&amp;color=0,0,0&amp;vpa=60&amp;vtp=1&amp;bbb=1"/>
          <p:cNvSpPr/>
          <p:nvPr/>
        </p:nvSpPr>
        <p:spPr>
          <a:xfrm>
            <a:off x="6710648" y="1363231"/>
            <a:ext cx="50800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endParaRPr lang="en-US" altLang="zh-CN" sz="2400" dirty="0"/>
          </a:p>
        </p:txBody>
      </p:sp>
      <p:sp>
        <p:nvSpPr>
          <p:cNvPr id="7" name="QM_4_AN.118_1#fdcc2261b.blank?vcp=1&amp;pid=5403f9f82&amp;color=0,0,0&amp;vpa=61&amp;vtp=1&amp;bbb=1"/>
          <p:cNvSpPr/>
          <p:nvPr/>
        </p:nvSpPr>
        <p:spPr>
          <a:xfrm>
            <a:off x="6843109" y="1873884"/>
            <a:ext cx="211931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got/gotten</a:t>
            </a:r>
            <a:endParaRPr lang="en-US" altLang="zh-CN" sz="2400" dirty="0"/>
          </a:p>
        </p:txBody>
      </p:sp>
      <p:sp>
        <p:nvSpPr>
          <p:cNvPr id="8" name="QM_4_AN.119_1#fdcc2261b.blank?vcp=1&amp;pid=5403f9f82&amp;color=0,0,0&amp;vpa=62&amp;vtp=1&amp;bbb=1"/>
          <p:cNvSpPr/>
          <p:nvPr/>
        </p:nvSpPr>
        <p:spPr>
          <a:xfrm>
            <a:off x="6904513" y="2927984"/>
            <a:ext cx="362191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built/have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built</a:t>
            </a:r>
            <a:endParaRPr lang="en-US" altLang="zh-CN" sz="2400" dirty="0"/>
          </a:p>
        </p:txBody>
      </p:sp>
      <p:sp>
        <p:nvSpPr>
          <p:cNvPr id="9" name="QM_4_AN.120_1#fdcc2261b.blank?vcp=1&amp;pid=5403f9f82&amp;color=0,0,0&amp;vpa=63&amp;vtp=1&amp;bbb=1"/>
          <p:cNvSpPr/>
          <p:nvPr/>
        </p:nvSpPr>
        <p:spPr>
          <a:xfrm>
            <a:off x="7264115" y="3969384"/>
            <a:ext cx="6445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endParaRPr lang="en-US" altLang="zh-CN" sz="2400" dirty="0"/>
          </a:p>
        </p:txBody>
      </p:sp>
      <p:sp>
        <p:nvSpPr>
          <p:cNvPr id="10" name="QM_4_AN.121_1#fdcc2261b.blank?vcp=1&amp;pid=5403f9f82&amp;color=0,0,0&amp;vpa=64&amp;vtp=1&amp;bbb=1"/>
          <p:cNvSpPr/>
          <p:nvPr/>
        </p:nvSpPr>
        <p:spPr>
          <a:xfrm>
            <a:off x="1665764" y="4998084"/>
            <a:ext cx="9477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3523653cd?lid=fb4f0e078&amp;cid=fb4f0e078&amp;vtp=1&amp;bt=1&amp;bbb=1">
            <a:hlinkClick r:id="rId1" action="ppaction://hlinksldjump"/>
          </p:cNvPr>
          <p:cNvSpPr/>
          <p:nvPr/>
        </p:nvSpPr>
        <p:spPr>
          <a:xfrm>
            <a:off x="3575304" y="2468880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altLang="zh-CN" sz="2800" dirty="0"/>
          </a:p>
        </p:txBody>
      </p:sp>
      <p:sp>
        <p:nvSpPr>
          <p:cNvPr id="3" name="C_1#目录1:3523653cd?lid=9af069a56&amp;cid=9af069a56&amp;vtp=1&amp;bbb=1">
            <a:hlinkClick r:id="rId2" action="ppaction://hlinksldjump"/>
          </p:cNvPr>
          <p:cNvSpPr/>
          <p:nvPr/>
        </p:nvSpPr>
        <p:spPr>
          <a:xfrm>
            <a:off x="3575304" y="3255264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altLang="zh-CN" sz="2800" dirty="0"/>
          </a:p>
        </p:txBody>
      </p:sp>
      <p:sp>
        <p:nvSpPr>
          <p:cNvPr id="4" name="C_1#目录1:3523653cd?lid=a9e7a7066&amp;cid=a9e7a7066&amp;vtp=1&amp;bbb=1">
            <a:hlinkClick r:id="rId3" action="ppaction://hlinksldjump"/>
          </p:cNvPr>
          <p:cNvSpPr/>
          <p:nvPr/>
        </p:nvSpPr>
        <p:spPr>
          <a:xfrm>
            <a:off x="3575304" y="405079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b4f0e078?vcp=1&amp;pid=217091732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fb4f0e078?vcp=1&amp;pid=217091732&amp;color=0,0,0&amp;tib=255,255,255&amp;iip=1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14093" y="996696"/>
            <a:ext cx="530352" cy="192024"/>
          </a:xfrm>
          <a:prstGeom prst="rect">
            <a:avLst/>
          </a:prstGeom>
        </p:spPr>
      </p:pic>
      <p:pic>
        <p:nvPicPr>
          <p:cNvPr id="4" name="C_5#01e55d06b?vcp=1&amp;pid=fb4f0e078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01e55d06b?vcp=1&amp;pid=fb4f0e078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形容词的句法功能</a:t>
            </a:r>
            <a:endParaRPr lang="en-US" altLang="zh-CN" sz="2800" b="1" dirty="0"/>
          </a:p>
        </p:txBody>
      </p:sp>
      <p:graphicFrame>
        <p:nvGraphicFramePr>
          <p:cNvPr id="7" name="P_6_BD#a3652f96e?colgroup=4,11,18&amp;vcp=1&amp;pid=01e55d06b&amp;color=0,0,0&amp;vtp=1&amp;bbb=1&amp;hb=1"/>
          <p:cNvGraphicFramePr>
            <a:graphicFrameLocks noGrp="1"/>
          </p:cNvGraphicFramePr>
          <p:nvPr/>
        </p:nvGraphicFramePr>
        <p:xfrm>
          <a:off x="502920" y="1930400"/>
          <a:ext cx="11146536" cy="4504690"/>
        </p:xfrm>
        <a:graphic>
          <a:graphicData uri="http://schemas.openxmlformats.org/drawingml/2006/table">
            <a:tbl>
              <a:tblPr/>
              <a:tblGrid>
                <a:gridCol w="1490472"/>
                <a:gridCol w="3749040"/>
                <a:gridCol w="5907024"/>
              </a:tblGrid>
              <a:tr h="44411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说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66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放在名词前或复合不定代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.今天是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个寒冷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有风的日子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drink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你想喝点热的东西吗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84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作表语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放在系动词的后面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today.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他今天看上去很开心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57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作宾语补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足语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常放在keep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等动词的宾语后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说明宾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语的性质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状态或特征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app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possible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practice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spoken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.这个应用程序能使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我们练习英语口语成为可能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a3652f96e?vcp=1&amp;pid=01e55d06b&amp;color=0,0,0&amp;mp=1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991440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a3652f96e?vcp=1&amp;pid=01e55d06b&amp;color=0,0,0&amp;mp=1&amp;vtp=1&amp;bt=1&amp;bbb=1&amp;hb=1"/>
          <p:cNvSpPr/>
          <p:nvPr/>
        </p:nvSpPr>
        <p:spPr>
          <a:xfrm>
            <a:off x="502920" y="900000"/>
            <a:ext cx="11183112" cy="5503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多个形容词作定语时的排列顺序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：限定词（冠词、数词、代词等）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→描绘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性形容词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→表示大小、长短、高低的形容词→表示形状的形容词→表示年龄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、新旧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的形容词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→表示颜色的形容词→表示国籍的形容词→表示材料的形容词→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表示用途、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类别的形容词。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一张中式写字桌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charming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她迷人的小而圆的粉红脸蛋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●those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vases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那些漂亮小巧的中国古代陶制花瓶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限定描绘大长高，形状年龄和新老，颜色国籍跟材料，作用类别往后靠。</a:t>
            </a:r>
            <a:endParaRPr lang="en-US" altLang="zh-CN" sz="100" dirty="0"/>
          </a:p>
        </p:txBody>
      </p:sp>
      <p:pic>
        <p:nvPicPr>
          <p:cNvPr id="5" name="P_6_BD#a3652f96e?vcp=1&amp;pid=01e55d06b&amp;color=0,0,0&amp;mp=1&amp;tib=255,255,255&amp;iip=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594869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2de2ff73a?vcp=1&amp;pid=fb4f0e07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2de2ff73a?vcp=1&amp;pid=fb4f0e07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名词变形容词的方法</a:t>
            </a:r>
            <a:endParaRPr lang="en-US" altLang="zh-CN" sz="2800" b="1" dirty="0"/>
          </a:p>
        </p:txBody>
      </p:sp>
      <p:graphicFrame>
        <p:nvGraphicFramePr>
          <p:cNvPr id="9" name="P_6_BD#bdca68bb5?colgroup=7,4,12,10&amp;vcp=1&amp;pid=2de2ff73a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890708"/>
        </p:xfrm>
        <a:graphic>
          <a:graphicData uri="http://schemas.openxmlformats.org/drawingml/2006/table">
            <a:tbl>
              <a:tblPr/>
              <a:tblGrid>
                <a:gridCol w="2459736"/>
                <a:gridCol w="1563624"/>
                <a:gridCol w="3913632"/>
                <a:gridCol w="32095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构成方法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表示天气的名词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充满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cloud→cloudy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表示方位的名词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加-ern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方位的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朝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方向的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east→eastern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表示时间的名词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week→weekly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表示物质的名词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加-en/-y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制成的/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般的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wood→wooden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→sandy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表示抽象意义的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加-ful/-less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的/不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hope→hopeful/hopeless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表示大洲与国家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America→American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4f518902?vcp=1&amp;pid=fb4f0e07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64f518902?vcp=1&amp;pid=fb4f0e07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形容词近义辨析</a:t>
            </a:r>
            <a:endParaRPr lang="en-US" altLang="zh-CN" sz="2800" b="1" dirty="0"/>
          </a:p>
        </p:txBody>
      </p:sp>
      <p:graphicFrame>
        <p:nvGraphicFramePr>
          <p:cNvPr id="10" name="P_6_BD#959aa78ff?colgroup=10,8,16&amp;vcp=1&amp;pid=64f518902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2922588"/>
        </p:xfrm>
        <a:graphic>
          <a:graphicData uri="http://schemas.openxmlformats.org/drawingml/2006/table">
            <a:tbl>
              <a:tblPr/>
              <a:tblGrid>
                <a:gridCol w="3218688"/>
                <a:gridCol w="2752344"/>
                <a:gridCol w="5184648"/>
              </a:tblGrid>
              <a:tr h="97605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ing形式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事物作主语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使人感到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ed形式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人作主语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人感到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529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surprising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surprised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success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surprising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．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（们）的成功使人吃惊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surprised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answer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．我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对他的回答感到吃惊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13122</Words>
  <Application>WPS 演示</Application>
  <PresentationFormat>宽屏</PresentationFormat>
  <Paragraphs>983</Paragraphs>
  <Slides>47</Slides>
  <Notes>46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62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Calibri</vt:lpstr>
      <vt:lpstr>等线</vt:lpstr>
      <vt:lpstr>Arial Unicode MS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4</cp:revision>
  <dcterms:created xsi:type="dcterms:W3CDTF">2024-10-12T13:59:00Z</dcterms:created>
  <dcterms:modified xsi:type="dcterms:W3CDTF">2024-10-14T09:58:04Z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57678E7A2F6E4A569EDA1BC8B1346A41_12</vt:lpwstr>
  </property>
  <property fmtid="{D5CDD505-2E9C-101B-9397-08002B2CF9AE}" pid="3" name="KSOProductBuildVer">
    <vt:lpwstr>2052-12.1.0.18276</vt:lpwstr>
  </property>
</Properties>
</file>